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306" r:id="rId3"/>
    <p:sldId id="307" r:id="rId4"/>
    <p:sldId id="312" r:id="rId5"/>
    <p:sldId id="268" r:id="rId6"/>
    <p:sldId id="296" r:id="rId7"/>
    <p:sldId id="301" r:id="rId8"/>
    <p:sldId id="300" r:id="rId9"/>
    <p:sldId id="305" r:id="rId10"/>
    <p:sldId id="295" r:id="rId11"/>
    <p:sldId id="303" r:id="rId12"/>
    <p:sldId id="304" r:id="rId13"/>
    <p:sldId id="310" r:id="rId14"/>
    <p:sldId id="293" r:id="rId15"/>
    <p:sldId id="311" r:id="rId16"/>
    <p:sldId id="31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67439" autoAdjust="0"/>
  </p:normalViewPr>
  <p:slideViewPr>
    <p:cSldViewPr snapToGrid="0" showGuides="1">
      <p:cViewPr varScale="1">
        <p:scale>
          <a:sx n="111" d="100"/>
          <a:sy n="111" d="100"/>
        </p:scale>
        <p:origin x="260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9/3/24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nas.org/doi/full/10.1073/pnas.2213264120#fig01"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pnas.org/doi/full/10.1073/pnas.2213264120#core-r32" TargetMode="External"/><Relationship Id="rId4" Type="http://schemas.openxmlformats.org/officeDocument/2006/relationships/hyperlink" Target="https://www.pnas.org/doi/full/10.1073/pnas.2213264120#core-r3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467-024-49806-9#ref-CR1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D9D14-4EC3-20C3-5716-CE7F3B781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4C1F0-2F25-3DC1-A24C-ECB50445E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D3EFA-3709-5323-5DF9-C7E8FACA2E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5488C599-C0E6-703F-0832-599DC3D2F26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539518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C032E-310B-35C7-8DF1-91306F67B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E0E5B-FAB2-25AD-0A22-65683BA03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0FFCC-C10C-80D2-C9B5-9B7724F2FA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a:extLst>
              <a:ext uri="{FF2B5EF4-FFF2-40B4-BE49-F238E27FC236}">
                <a16:creationId xmlns:a16="http://schemas.microsoft.com/office/drawing/2014/main" id="{E84BAB19-071E-18B1-8145-B135FB55091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606027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86B36-C533-7552-87DF-443CA30746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5C821D-6F15-D31B-C3A6-15600117B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F6309F-BA5F-9937-ABAC-67A7E6DEC6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a:extLst>
              <a:ext uri="{FF2B5EF4-FFF2-40B4-BE49-F238E27FC236}">
                <a16:creationId xmlns:a16="http://schemas.microsoft.com/office/drawing/2014/main" id="{E79A6A53-6228-917C-BD1F-9AD0958FA3ED}"/>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147958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75A16-0733-8A53-5ACD-D12EEC821C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87BC0-221E-07BB-FCAC-1DD63F306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C73CD-D223-20F3-0716-186DBF4197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a:extLst>
              <a:ext uri="{FF2B5EF4-FFF2-40B4-BE49-F238E27FC236}">
                <a16:creationId xmlns:a16="http://schemas.microsoft.com/office/drawing/2014/main" id="{C558401E-4913-CC93-E997-DF28C4C68AE4}"/>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544005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AdvOTdd63dae3"/>
              </a:rPr>
              <a:t>NEXT STEP: identify the DEGs/TCR feature differences of clusters which depend both on speci</a:t>
            </a:r>
            <a:r>
              <a:rPr lang="en-US" sz="1200" b="1" dirty="0">
                <a:effectLst/>
                <a:latin typeface="AdvOTdd63dae3+fb"/>
              </a:rPr>
              <a:t>fi</a:t>
            </a:r>
            <a:r>
              <a:rPr lang="en-US" sz="1200" b="1" dirty="0">
                <a:effectLst/>
                <a:latin typeface="AdvOTdd63dae3"/>
              </a:rPr>
              <a:t>city and transcriptional signatures</a:t>
            </a:r>
            <a:endParaRPr lang="en-US" b="1" i="0" u="none" strike="noStrike" dirty="0">
              <a:solidFill>
                <a:srgbClr val="2A2A2A"/>
              </a:solidFill>
              <a:effectLst/>
              <a:latin typeface="Merriweather" pitchFamily="2" charset="77"/>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31659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27892-BDBD-3F56-67FB-D3D67691A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CED06-6E65-0738-80A8-30BEA0A338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A30FC-E40C-A145-2322-0B007471C29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AdvOTdd63dae3"/>
              </a:rPr>
              <a:t>NEXT STEP: identify the DEGs/TCR feature differences of clusters which depend both on speci</a:t>
            </a:r>
            <a:r>
              <a:rPr lang="en-US" sz="1200" b="1" dirty="0">
                <a:effectLst/>
                <a:latin typeface="AdvOTdd63dae3+fb"/>
              </a:rPr>
              <a:t>fi</a:t>
            </a:r>
            <a:r>
              <a:rPr lang="en-US" sz="1200" b="1" dirty="0">
                <a:effectLst/>
                <a:latin typeface="AdvOTdd63dae3"/>
              </a:rPr>
              <a:t>city and transcriptional signatures, DOING THIS BEFORE HERE SAW NO DEGS/TCR feature diffs BUT MAYBE NOW I WOULD SEE SOME DEGs</a:t>
            </a:r>
            <a:endParaRPr lang="en-US" b="1" i="0" u="none" strike="noStrike" dirty="0">
              <a:solidFill>
                <a:srgbClr val="2A2A2A"/>
              </a:solidFill>
              <a:effectLst/>
              <a:latin typeface="Merriweather" pitchFamily="2" charset="77"/>
            </a:endParaRPr>
          </a:p>
        </p:txBody>
      </p:sp>
      <p:sp>
        <p:nvSpPr>
          <p:cNvPr id="4" name="Slide Number Placeholder 3">
            <a:extLst>
              <a:ext uri="{FF2B5EF4-FFF2-40B4-BE49-F238E27FC236}">
                <a16:creationId xmlns:a16="http://schemas.microsoft.com/office/drawing/2014/main" id="{12F8E9CE-EE07-D5A2-8E5B-88AF8E24547F}"/>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1576012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8A720-BD68-AB9E-099C-E63EEC8F34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D895F4-7A0C-CC9E-3487-6BA1F2B26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1AEF6F-C5D1-D867-BBDE-684C1D6D19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AdvOTdd63dae3"/>
              </a:rPr>
              <a:t>NEXT STEP: identify the DEGs/TCR feature differences of clusters which depend both on speci</a:t>
            </a:r>
            <a:r>
              <a:rPr lang="en-US" sz="1200" b="1" dirty="0">
                <a:effectLst/>
                <a:latin typeface="AdvOTdd63dae3+fb"/>
              </a:rPr>
              <a:t>fi</a:t>
            </a:r>
            <a:r>
              <a:rPr lang="en-US" sz="1200" b="1" dirty="0">
                <a:effectLst/>
                <a:latin typeface="AdvOTdd63dae3"/>
              </a:rPr>
              <a:t>city and transcriptional signatures, DOING THIS BEFORE HERE SAW NO DEGS/TCR feature diffs BUT MAYBE NOW I WOULD SEE SOME DEGs</a:t>
            </a:r>
            <a:endParaRPr lang="en-US" b="1" i="0" u="none" strike="noStrike" dirty="0">
              <a:solidFill>
                <a:srgbClr val="2A2A2A"/>
              </a:solidFill>
              <a:effectLst/>
              <a:latin typeface="Merriweather" pitchFamily="2" charset="77"/>
            </a:endParaRPr>
          </a:p>
        </p:txBody>
      </p:sp>
      <p:sp>
        <p:nvSpPr>
          <p:cNvPr id="4" name="Slide Number Placeholder 3">
            <a:extLst>
              <a:ext uri="{FF2B5EF4-FFF2-40B4-BE49-F238E27FC236}">
                <a16:creationId xmlns:a16="http://schemas.microsoft.com/office/drawing/2014/main" id="{EA0B8CE6-AF7F-6EF1-3FC5-9567B8E4E243}"/>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55885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B3461-50BF-C2EA-3A09-0DA49F4E5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FC8C8-9233-E347-17A0-640DA563C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51585-AC50-F336-5F69-3FFC7ADD579C}"/>
              </a:ext>
            </a:extLst>
          </p:cNvPr>
          <p:cNvSpPr>
            <a:spLocks noGrp="1"/>
          </p:cNvSpPr>
          <p:nvPr>
            <p:ph type="body" idx="1"/>
          </p:nvPr>
        </p:nvSpPr>
        <p:spPr/>
        <p:txBody>
          <a:bodyPr/>
          <a:lstStyle/>
          <a:p>
            <a:r>
              <a:rPr lang="en-US" sz="1600" b="0" dirty="0">
                <a:solidFill>
                  <a:srgbClr val="FF0000"/>
                </a:solidFill>
              </a:rPr>
              <a:t>Clonotype uniquely identifies cell lineage</a:t>
            </a:r>
          </a:p>
          <a:p>
            <a:endParaRPr lang="en-US" sz="1600" b="0" dirty="0">
              <a:solidFill>
                <a:srgbClr val="FF0000"/>
              </a:solidFill>
            </a:endParaRPr>
          </a:p>
          <a:p>
            <a:pPr algn="l">
              <a:spcBef>
                <a:spcPts val="1000"/>
              </a:spcBef>
              <a:spcAft>
                <a:spcPts val="1000"/>
              </a:spcAft>
            </a:pPr>
            <a:r>
              <a:rPr lang="en-US" sz="2400" b="1" i="0" u="none" strike="noStrike" dirty="0">
                <a:solidFill>
                  <a:srgbClr val="333333"/>
                </a:solidFill>
                <a:effectLst/>
                <a:latin typeface="Cambria" panose="02040503050406030204" pitchFamily="18" charset="0"/>
              </a:rPr>
              <a:t>T</a:t>
            </a:r>
            <a:r>
              <a:rPr lang="en-US" sz="2400" b="1" i="0" u="none" strike="noStrike" baseline="30000" dirty="0">
                <a:solidFill>
                  <a:srgbClr val="333333"/>
                </a:solidFill>
                <a:effectLst/>
                <a:latin typeface="Cambria" panose="02040503050406030204" pitchFamily="18" charset="0"/>
              </a:rPr>
              <a:t>regs</a:t>
            </a:r>
            <a:r>
              <a:rPr lang="en-US" sz="2400" b="1" i="0" u="none" strike="noStrike" dirty="0">
                <a:solidFill>
                  <a:srgbClr val="333333"/>
                </a:solidFill>
                <a:effectLst/>
                <a:latin typeface="Cambria" panose="02040503050406030204" pitchFamily="18" charset="0"/>
              </a:rPr>
              <a:t> </a:t>
            </a:r>
            <a:r>
              <a:rPr lang="en-US" sz="2400" b="1" i="1" u="none" strike="noStrike" dirty="0">
                <a:solidFill>
                  <a:srgbClr val="333333"/>
                </a:solidFill>
                <a:effectLst/>
                <a:latin typeface="Cambria" panose="02040503050406030204" pitchFamily="18" charset="0"/>
              </a:rPr>
              <a:t>that express the same TCR</a:t>
            </a:r>
            <a:r>
              <a:rPr lang="el-GR" sz="2400" b="1" i="1" u="none" strike="noStrike" dirty="0" err="1">
                <a:solidFill>
                  <a:srgbClr val="333333"/>
                </a:solidFill>
                <a:effectLst/>
                <a:latin typeface="Cambria" panose="02040503050406030204" pitchFamily="18" charset="0"/>
              </a:rPr>
              <a:t>αβ</a:t>
            </a:r>
            <a:r>
              <a:rPr lang="el-GR" sz="2400" b="1" i="1" u="none" strike="noStrike" dirty="0">
                <a:solidFill>
                  <a:srgbClr val="333333"/>
                </a:solidFill>
                <a:effectLst/>
                <a:latin typeface="Cambria" panose="02040503050406030204" pitchFamily="18" charset="0"/>
              </a:rPr>
              <a:t> </a:t>
            </a:r>
            <a:r>
              <a:rPr lang="en-US" sz="2400" b="1" i="1" u="none" strike="noStrike" dirty="0">
                <a:solidFill>
                  <a:srgbClr val="333333"/>
                </a:solidFill>
                <a:effectLst/>
                <a:latin typeface="Cambria" panose="02040503050406030204" pitchFamily="18" charset="0"/>
              </a:rPr>
              <a:t>sequence have related transcriptional </a:t>
            </a:r>
            <a:r>
              <a:rPr lang="en-US" sz="2400" b="1" i="1" u="none" strike="noStrike" dirty="0" err="1">
                <a:solidFill>
                  <a:srgbClr val="333333"/>
                </a:solidFill>
                <a:effectLst/>
                <a:latin typeface="Cambria" panose="02040503050406030204" pitchFamily="18" charset="0"/>
              </a:rPr>
              <a:t>programs</a:t>
            </a:r>
            <a:r>
              <a:rPr lang="en-US" sz="2400" b="1" i="0" u="none" strike="noStrike" dirty="0" err="1">
                <a:solidFill>
                  <a:srgbClr val="333333"/>
                </a:solidFill>
                <a:effectLst/>
                <a:latin typeface="Cambria" panose="02040503050406030204" pitchFamily="18" charset="0"/>
              </a:rPr>
              <a:t>a</a:t>
            </a:r>
            <a:r>
              <a:rPr lang="en-US" sz="2400" b="1" i="0" u="none" strike="noStrike" dirty="0">
                <a:solidFill>
                  <a:srgbClr val="333333"/>
                </a:solidFill>
                <a:effectLst/>
                <a:latin typeface="Cambria" panose="02040503050406030204" pitchFamily="18" charset="0"/>
              </a:rPr>
              <a:t>.</a:t>
            </a:r>
            <a:r>
              <a:rPr lang="en-US" sz="2400" b="0" i="0" u="none" strike="noStrike" dirty="0">
                <a:solidFill>
                  <a:srgbClr val="333333"/>
                </a:solidFill>
                <a:effectLst/>
                <a:latin typeface="Cambria" panose="02040503050406030204" pitchFamily="18" charset="0"/>
              </a:rPr>
              <a:t> Two-dimensional </a:t>
            </a:r>
            <a:r>
              <a:rPr lang="en-US" sz="2400" b="0" i="0" u="none" strike="noStrike" dirty="0" err="1">
                <a:solidFill>
                  <a:srgbClr val="333333"/>
                </a:solidFill>
                <a:effectLst/>
                <a:latin typeface="Cambria" panose="02040503050406030204" pitchFamily="18" charset="0"/>
              </a:rPr>
              <a:t>tSNE</a:t>
            </a:r>
            <a:r>
              <a:rPr lang="en-US" sz="2400" b="0" i="0" u="none" strike="noStrike" dirty="0">
                <a:solidFill>
                  <a:srgbClr val="333333"/>
                </a:solidFill>
                <a:effectLst/>
                <a:latin typeface="Cambria" panose="02040503050406030204" pitchFamily="18" charset="0"/>
              </a:rPr>
              <a:t> plot of T</a:t>
            </a:r>
            <a:r>
              <a:rPr lang="en-US" sz="2400" b="0" i="0" u="none" strike="noStrike" baseline="-25000" dirty="0">
                <a:solidFill>
                  <a:srgbClr val="333333"/>
                </a:solidFill>
                <a:effectLst/>
                <a:latin typeface="Cambria" panose="02040503050406030204" pitchFamily="18" charset="0"/>
              </a:rPr>
              <a:t>regs</a:t>
            </a:r>
            <a:r>
              <a:rPr lang="en-US" sz="2400" b="0" i="0" u="none" strike="noStrike" dirty="0">
                <a:solidFill>
                  <a:srgbClr val="333333"/>
                </a:solidFill>
                <a:effectLst/>
                <a:latin typeface="Cambria" panose="02040503050406030204" pitchFamily="18" charset="0"/>
              </a:rPr>
              <a:t> from the colon lamina propria, in 7 panels to highlight in red single T</a:t>
            </a:r>
            <a:r>
              <a:rPr lang="en-US" sz="2400" b="0" i="0" u="none" strike="noStrike" baseline="-25000" dirty="0">
                <a:solidFill>
                  <a:srgbClr val="333333"/>
                </a:solidFill>
                <a:effectLst/>
                <a:latin typeface="Cambria" panose="02040503050406030204" pitchFamily="18" charset="0"/>
              </a:rPr>
              <a:t>reg</a:t>
            </a:r>
            <a:r>
              <a:rPr lang="en-US" sz="2400" b="0" i="0" u="none" strike="noStrike" dirty="0">
                <a:solidFill>
                  <a:srgbClr val="333333"/>
                </a:solidFill>
                <a:effectLst/>
                <a:latin typeface="Cambria" panose="02040503050406030204" pitchFamily="18" charset="0"/>
              </a:rPr>
              <a:t> cells with the same rearranged TCR</a:t>
            </a:r>
            <a:r>
              <a:rPr lang="el-GR" sz="2400" b="0" i="0" u="none" strike="noStrike" dirty="0" err="1">
                <a:solidFill>
                  <a:srgbClr val="333333"/>
                </a:solidFill>
                <a:effectLst/>
                <a:latin typeface="Cambria" panose="02040503050406030204" pitchFamily="18" charset="0"/>
              </a:rPr>
              <a:t>αβ</a:t>
            </a:r>
            <a:r>
              <a:rPr lang="el-GR" sz="2400" b="0" i="0" u="none" strike="noStrike" dirty="0">
                <a:solidFill>
                  <a:srgbClr val="333333"/>
                </a:solidFill>
                <a:effectLst/>
                <a:latin typeface="Cambria" panose="02040503050406030204" pitchFamily="18" charset="0"/>
              </a:rPr>
              <a:t> </a:t>
            </a:r>
            <a:r>
              <a:rPr lang="en-US" sz="2400" b="0" i="0" u="none" strike="noStrike" dirty="0">
                <a:solidFill>
                  <a:srgbClr val="333333"/>
                </a:solidFill>
                <a:effectLst/>
                <a:latin typeface="Cambria" panose="02040503050406030204" pitchFamily="18" charset="0"/>
              </a:rPr>
              <a:t>sequences. V/J alleles and CDR3 sequences indicated above each panel. Data from 2 different experiments (top 4 and bottom 3 panels).</a:t>
            </a:r>
          </a:p>
          <a:p>
            <a:pPr algn="l">
              <a:spcBef>
                <a:spcPts val="1000"/>
              </a:spcBef>
            </a:pPr>
            <a:r>
              <a:rPr lang="en-US" sz="2400" b="1" i="0" u="none" strike="noStrike" dirty="0">
                <a:solidFill>
                  <a:srgbClr val="333333"/>
                </a:solidFill>
                <a:effectLst/>
                <a:latin typeface="Cambria" panose="02040503050406030204" pitchFamily="18" charset="0"/>
              </a:rPr>
              <a:t>b.</a:t>
            </a:r>
            <a:r>
              <a:rPr lang="en-US" sz="2400" b="0" i="0" u="none" strike="noStrike" dirty="0">
                <a:solidFill>
                  <a:srgbClr val="333333"/>
                </a:solidFill>
                <a:effectLst/>
                <a:latin typeface="Cambria" panose="02040503050406030204" pitchFamily="18" charset="0"/>
              </a:rPr>
              <a:t> Cell-cell correlation between colonic T</a:t>
            </a:r>
            <a:r>
              <a:rPr lang="en-US" sz="2400" b="0" i="0" u="none" strike="noStrike" baseline="-25000" dirty="0">
                <a:solidFill>
                  <a:srgbClr val="333333"/>
                </a:solidFill>
                <a:effectLst/>
                <a:latin typeface="Cambria" panose="02040503050406030204" pitchFamily="18" charset="0"/>
              </a:rPr>
              <a:t>reg</a:t>
            </a:r>
            <a:r>
              <a:rPr lang="en-US" sz="2400" b="0" i="0" u="none" strike="noStrike" dirty="0">
                <a:solidFill>
                  <a:srgbClr val="333333"/>
                </a:solidFill>
                <a:effectLst/>
                <a:latin typeface="Cambria" panose="02040503050406030204" pitchFamily="18" charset="0"/>
              </a:rPr>
              <a:t> cells that express the same rearranged TCR</a:t>
            </a:r>
            <a:r>
              <a:rPr lang="el-GR" sz="2400" b="0" i="0" u="none" strike="noStrike" dirty="0" err="1">
                <a:solidFill>
                  <a:srgbClr val="333333"/>
                </a:solidFill>
                <a:effectLst/>
                <a:latin typeface="Cambria" panose="02040503050406030204" pitchFamily="18" charset="0"/>
              </a:rPr>
              <a:t>αβ</a:t>
            </a:r>
            <a:r>
              <a:rPr lang="el-GR" sz="2400" b="0" i="0" u="none" strike="noStrike" dirty="0">
                <a:solidFill>
                  <a:srgbClr val="333333"/>
                </a:solidFill>
                <a:effectLst/>
                <a:latin typeface="Cambria" panose="02040503050406030204" pitchFamily="18" charset="0"/>
              </a:rPr>
              <a:t>, </a:t>
            </a:r>
            <a:r>
              <a:rPr lang="en-US" sz="2400" b="0" i="0" u="none" strike="noStrike" dirty="0">
                <a:solidFill>
                  <a:srgbClr val="333333"/>
                </a:solidFill>
                <a:effectLst/>
                <a:latin typeface="Cambria" panose="02040503050406030204" pitchFamily="18" charset="0"/>
              </a:rPr>
              <a:t>or unrelated TCRs , *** p &lt; 10</a:t>
            </a:r>
            <a:r>
              <a:rPr lang="en-US" sz="2400" b="0" i="0" u="none" strike="noStrike" baseline="30000" dirty="0">
                <a:solidFill>
                  <a:srgbClr val="333333"/>
                </a:solidFill>
                <a:effectLst/>
                <a:latin typeface="Cambria" panose="02040503050406030204" pitchFamily="18" charset="0"/>
              </a:rPr>
              <a:t>−4</a:t>
            </a:r>
            <a:r>
              <a:rPr lang="en-US" sz="2400" b="0" i="0" u="none" strike="noStrike" dirty="0">
                <a:solidFill>
                  <a:srgbClr val="333333"/>
                </a:solidFill>
                <a:effectLst/>
                <a:latin typeface="Cambria" panose="02040503050406030204" pitchFamily="18" charset="0"/>
              </a:rPr>
              <a:t>(t test p value).</a:t>
            </a:r>
          </a:p>
        </p:txBody>
      </p:sp>
      <p:sp>
        <p:nvSpPr>
          <p:cNvPr id="4" name="Slide Number Placeholder 3">
            <a:extLst>
              <a:ext uri="{FF2B5EF4-FFF2-40B4-BE49-F238E27FC236}">
                <a16:creationId xmlns:a16="http://schemas.microsoft.com/office/drawing/2014/main" id="{BC6B549E-5249-BB25-E020-22668D49B1BA}"/>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947882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F7EFB-FAE7-4A6A-D297-9149B27C0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78D91-3449-44F9-BC66-2D713D80E0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45CFC-D080-BED5-A78C-9F475ACFE1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OTdd63dae3"/>
              </a:rPr>
              <a:t>Above diagonal is difference in beta chain between 2 clones, below diagonal is alpha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OTdd63dae3"/>
              </a:rPr>
              <a:t>So you see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OTdd63dae3"/>
              </a:rPr>
              <a:t>While TCRs with similar sequences often</a:t>
            </a:r>
            <a:r>
              <a:rPr lang="en-US" sz="1200" dirty="0">
                <a:effectLst/>
                <a:latin typeface="AdvOTdd63dae3+20"/>
              </a:rPr>
              <a:t>—</a:t>
            </a:r>
            <a:r>
              <a:rPr lang="en-US" sz="1200" dirty="0">
                <a:effectLst/>
                <a:latin typeface="AdvOTdd63dae3"/>
              </a:rPr>
              <a:t>but not always</a:t>
            </a:r>
            <a:r>
              <a:rPr lang="en-US" sz="1200" dirty="0">
                <a:effectLst/>
                <a:latin typeface="AdvOTdd63dae3+20"/>
              </a:rPr>
              <a:t>—</a:t>
            </a:r>
            <a:r>
              <a:rPr lang="en-US" sz="1200" dirty="0">
                <a:effectLst/>
                <a:latin typeface="AdvOTdd63dae3"/>
              </a:rPr>
              <a:t>recognize the same epitope</a:t>
            </a:r>
            <a:r>
              <a:rPr lang="en-US" sz="1200" dirty="0">
                <a:solidFill>
                  <a:srgbClr val="007ACC"/>
                </a:solidFill>
                <a:effectLst/>
                <a:latin typeface="AdvOTdd63dae3"/>
              </a:rPr>
              <a:t>19</a:t>
            </a:r>
            <a:r>
              <a:rPr lang="en-US" sz="1200" dirty="0">
                <a:effectLst/>
                <a:latin typeface="AdvOTdd63dae3"/>
              </a:rPr>
              <a:t>, dissimilar TCRs may bind the same epitope through distinct binding modes</a:t>
            </a:r>
            <a:r>
              <a:rPr lang="en-US" sz="1200" dirty="0">
                <a:solidFill>
                  <a:srgbClr val="007ACC"/>
                </a:solidFill>
                <a:effectLst/>
                <a:latin typeface="AdvOTdd63dae3"/>
              </a:rPr>
              <a:t>20</a:t>
            </a:r>
            <a:r>
              <a:rPr lang="en-US" sz="1200" dirty="0">
                <a:effectLst/>
                <a:latin typeface="AdvOTdd63dae3"/>
              </a:rPr>
              <a:t>, which poses a major challenge for approaches purely based on sequence similarity.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70081"/>
                </a:solidFill>
                <a:effectLst/>
                <a:latin typeface="Open Sans" panose="020F0502020204030204" pitchFamily="34" charset="0"/>
                <a:hlinkClick r:id="rId3"/>
              </a:rPr>
              <a:t>Fig. 1</a:t>
            </a:r>
            <a:r>
              <a:rPr lang="en-US" b="0" i="1" u="none" strike="noStrike" dirty="0">
                <a:solidFill>
                  <a:srgbClr val="570081"/>
                </a:solidFill>
                <a:effectLst/>
                <a:latin typeface="Open Sans" panose="020F0502020204030204" pitchFamily="34" charset="0"/>
                <a:hlinkClick r:id="rId3"/>
              </a:rPr>
              <a:t>A</a:t>
            </a:r>
            <a:r>
              <a:rPr lang="en-US" b="0" i="0" u="none" strike="noStrike" dirty="0">
                <a:solidFill>
                  <a:srgbClr val="262626"/>
                </a:solidFill>
                <a:effectLst/>
                <a:latin typeface="Open Sans" panose="020B0606030504020204" pitchFamily="34" charset="0"/>
              </a:rPr>
              <a:t> shows a clustering by pairwise amino acid sequence distance of all distinct nucleotide sequence clones. In this visualization, each position in the heatmap records the sequence distance </a:t>
            </a:r>
            <a:r>
              <a:rPr lang="el-GR" b="0" i="1" u="none" strike="noStrike" dirty="0">
                <a:solidFill>
                  <a:srgbClr val="262626"/>
                </a:solidFill>
                <a:effectLst/>
                <a:latin typeface="Open Sans" panose="020B0606030504020204" pitchFamily="34" charset="0"/>
              </a:rPr>
              <a:t>Δ</a:t>
            </a:r>
            <a:r>
              <a:rPr lang="el-GR" b="0" i="0" u="none" strike="noStrike" dirty="0">
                <a:solidFill>
                  <a:srgbClr val="262626"/>
                </a:solidFill>
                <a:effectLst/>
                <a:latin typeface="Open Sans" panose="020B0606030504020204" pitchFamily="34" charset="0"/>
              </a:rPr>
              <a:t> </a:t>
            </a:r>
            <a:r>
              <a:rPr lang="en-US" b="0" i="0" u="none" strike="noStrike" dirty="0">
                <a:solidFill>
                  <a:srgbClr val="262626"/>
                </a:solidFill>
                <a:effectLst/>
                <a:latin typeface="Open Sans" panose="020B0606030504020204" pitchFamily="34" charset="0"/>
              </a:rPr>
              <a:t>between the amino acid sequences of a pair of distinct T cell clones. TCRs are heterodimeric, and the heatmaps above (below) the diagonal record distances between the </a:t>
            </a:r>
            <a:r>
              <a:rPr lang="el-GR" b="0" i="1" u="none" strike="noStrike" dirty="0">
                <a:solidFill>
                  <a:srgbClr val="262626"/>
                </a:solidFill>
                <a:effectLst/>
                <a:latin typeface="Open Sans" panose="020B0606030504020204" pitchFamily="34" charset="0"/>
              </a:rPr>
              <a:t>β</a:t>
            </a:r>
            <a:r>
              <a:rPr lang="el-GR" b="0" i="0" u="none" strike="noStrike" dirty="0">
                <a:solidFill>
                  <a:srgbClr val="262626"/>
                </a:solidFill>
                <a:effectLst/>
                <a:latin typeface="Open Sans" panose="020B0606030504020204" pitchFamily="34" charset="0"/>
              </a:rPr>
              <a:t>(</a:t>
            </a:r>
            <a:r>
              <a:rPr lang="el-GR" b="0" i="1" u="none" strike="noStrike" dirty="0">
                <a:solidFill>
                  <a:srgbClr val="262626"/>
                </a:solidFill>
                <a:effectLst/>
                <a:latin typeface="Open Sans" panose="020B0606030504020204" pitchFamily="34" charset="0"/>
              </a:rPr>
              <a:t>α</a:t>
            </a:r>
            <a:r>
              <a:rPr lang="el-GR" b="0" i="0" u="none" strike="noStrike" dirty="0">
                <a:solidFill>
                  <a:srgbClr val="262626"/>
                </a:solidFill>
                <a:effectLst/>
                <a:latin typeface="Open Sans" panose="020B0606030504020204" pitchFamily="34" charset="0"/>
              </a:rPr>
              <a:t>) </a:t>
            </a:r>
            <a:r>
              <a:rPr lang="en-US" b="0" i="0" u="none" strike="noStrike" dirty="0">
                <a:solidFill>
                  <a:srgbClr val="262626"/>
                </a:solidFill>
                <a:effectLst/>
                <a:latin typeface="Open Sans" panose="020B0606030504020204" pitchFamily="34" charset="0"/>
              </a:rPr>
              <a:t>hypervariable complementary-determining region 3 (CDR3) loops of the sequence pair. Clustering is based on the sum of distances between </a:t>
            </a:r>
            <a:r>
              <a:rPr lang="el-GR" b="0" i="1" u="none" strike="noStrike" dirty="0">
                <a:solidFill>
                  <a:srgbClr val="262626"/>
                </a:solidFill>
                <a:effectLst/>
                <a:latin typeface="Open Sans" panose="020B0606030504020204" pitchFamily="34" charset="0"/>
              </a:rPr>
              <a:t>α</a:t>
            </a:r>
            <a:r>
              <a:rPr lang="el-GR" b="0" i="0" u="none" strike="noStrike" dirty="0">
                <a:solidFill>
                  <a:srgbClr val="262626"/>
                </a:solidFill>
                <a:effectLst/>
                <a:latin typeface="Open Sans" panose="020B0606030504020204" pitchFamily="34" charset="0"/>
              </a:rPr>
              <a:t> </a:t>
            </a:r>
            <a:r>
              <a:rPr lang="en-US" b="0" i="0" u="none" strike="noStrike" dirty="0">
                <a:solidFill>
                  <a:srgbClr val="262626"/>
                </a:solidFill>
                <a:effectLst/>
                <a:latin typeface="Open Sans" panose="020B0606030504020204" pitchFamily="34" charset="0"/>
              </a:rPr>
              <a:t>and </a:t>
            </a:r>
            <a:r>
              <a:rPr lang="el-GR" b="0" i="1" u="none" strike="noStrike" dirty="0">
                <a:solidFill>
                  <a:srgbClr val="262626"/>
                </a:solidFill>
                <a:effectLst/>
                <a:latin typeface="Open Sans" panose="020B0606030504020204" pitchFamily="34" charset="0"/>
              </a:rPr>
              <a:t>β</a:t>
            </a:r>
            <a:r>
              <a:rPr lang="el-GR" b="0" i="0" u="none" strike="noStrike" dirty="0">
                <a:solidFill>
                  <a:srgbClr val="262626"/>
                </a:solidFill>
                <a:effectLst/>
                <a:latin typeface="Open Sans" panose="020B0606030504020204" pitchFamily="34" charset="0"/>
              </a:rPr>
              <a:t> </a:t>
            </a:r>
            <a:r>
              <a:rPr lang="en-US" b="0" i="0" u="none" strike="noStrike" dirty="0">
                <a:solidFill>
                  <a:srgbClr val="262626"/>
                </a:solidFill>
                <a:effectLst/>
                <a:latin typeface="Open Sans" panose="020B0606030504020204" pitchFamily="34" charset="0"/>
              </a:rPr>
              <a:t>chains. Here, and throughout this work, we define sequence distances as the minimal number of edits (insertions, deletion, or substitutions) that change one sequence into another, known as the </a:t>
            </a:r>
            <a:r>
              <a:rPr lang="en-US" b="0" i="0" u="none" strike="noStrike" dirty="0" err="1">
                <a:solidFill>
                  <a:srgbClr val="262626"/>
                </a:solidFill>
                <a:effectLst/>
                <a:latin typeface="Open Sans" panose="020B0606030504020204" pitchFamily="34" charset="0"/>
              </a:rPr>
              <a:t>Levenshtein</a:t>
            </a:r>
            <a:r>
              <a:rPr lang="en-US" b="0" i="0" u="none" strike="noStrike" dirty="0">
                <a:solidFill>
                  <a:srgbClr val="262626"/>
                </a:solidFill>
                <a:effectLst/>
                <a:latin typeface="Open Sans" panose="020B0606030504020204" pitchFamily="34" charset="0"/>
              </a:rPr>
              <a:t> distance. We only consider sequence distances between CDR3 loops for simplicity, but the mathematical framework we develop is general and could also be used with distance measures that include other hypervariable receptor regions. By clones we mean lineages of cells that go back to the same ancestral recombination event, which we define in practice based on nucleotide sequence identity. A zero distance pair arises when due to convergent recombination two distinct nucleotide sequences have the same amino acid translation. We chose to ignore the number of times a given nucleotide sequence is sampled, as clone sizes also reflect TCR-independent lineage differences (</a:t>
            </a:r>
            <a:r>
              <a:rPr lang="en-US" b="0" i="0" u="none" strike="noStrike" dirty="0">
                <a:solidFill>
                  <a:srgbClr val="570081"/>
                </a:solidFill>
                <a:effectLst/>
                <a:latin typeface="Open Sans" panose="020B0606030504020204" pitchFamily="34" charset="0"/>
                <a:hlinkClick r:id="rId4"/>
              </a:rPr>
              <a:t>31</a:t>
            </a:r>
            <a:r>
              <a:rPr lang="en-US" b="0" i="0" u="none" strike="noStrike" dirty="0">
                <a:solidFill>
                  <a:srgbClr val="262626"/>
                </a:solidFill>
                <a:effectLst/>
                <a:latin typeface="Open Sans" panose="020B0606030504020204" pitchFamily="34" charset="0"/>
              </a:rPr>
              <a:t>, </a:t>
            </a:r>
            <a:r>
              <a:rPr lang="en-US" b="0" i="0" u="none" strike="noStrike" dirty="0">
                <a:solidFill>
                  <a:srgbClr val="570081"/>
                </a:solidFill>
                <a:effectLst/>
                <a:latin typeface="Open Sans" panose="020B0606030504020204" pitchFamily="34" charset="0"/>
                <a:hlinkClick r:id="rId5"/>
              </a:rPr>
              <a:t>32</a:t>
            </a:r>
            <a:r>
              <a:rPr lang="en-US" b="0" i="0" u="none" strike="noStrike" dirty="0">
                <a:solidFill>
                  <a:srgbClr val="262626"/>
                </a:solidFill>
                <a:effectLst/>
                <a:latin typeface="Open Sans" panose="020B0606030504020204" pitchFamily="34" charset="0"/>
              </a:rPr>
              <a:t>). Instead, we analyze convergent selection imposed on distinct clones with the same or similar TCR as a stringent measure of epitope-driven functional selection. In the experiments that we consider in this manuscript, TCRs are selected for binding to a specific </a:t>
            </a:r>
            <a:r>
              <a:rPr lang="en-US" b="0" i="0" u="none" strike="noStrike" dirty="0" err="1">
                <a:solidFill>
                  <a:srgbClr val="262626"/>
                </a:solidFill>
                <a:effectLst/>
                <a:latin typeface="Open Sans" panose="020B0606030504020204" pitchFamily="34" charset="0"/>
              </a:rPr>
              <a:t>pMHC</a:t>
            </a:r>
            <a:r>
              <a:rPr lang="en-US" b="0" i="0" u="none" strike="noStrike" dirty="0">
                <a:solidFill>
                  <a:srgbClr val="262626"/>
                </a:solidFill>
                <a:effectLst/>
                <a:latin typeface="Open Sans" panose="020B0606030504020204" pitchFamily="34" charset="0"/>
              </a:rPr>
              <a:t> ligand, and our analysis quantifies the imprint of this filtering funnel on TCR sequence statistics. We use the word “selection” to refer to this filtering process, which is distinct from, and not to be confused with, thymic selection.</a:t>
            </a:r>
            <a:endParaRPr lang="en-US" dirty="0"/>
          </a:p>
        </p:txBody>
      </p:sp>
      <p:sp>
        <p:nvSpPr>
          <p:cNvPr id="4" name="Slide Number Placeholder 3">
            <a:extLst>
              <a:ext uri="{FF2B5EF4-FFF2-40B4-BE49-F238E27FC236}">
                <a16:creationId xmlns:a16="http://schemas.microsoft.com/office/drawing/2014/main" id="{620394B9-2DCB-E260-034B-B3A882E4F331}"/>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98292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167C0-995F-81CE-A699-4B118AFE4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117236-98A7-EEA5-5677-503D6CC2F2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D4612-5D51-EA17-96C5-DBEDF2357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22222"/>
                </a:solidFill>
                <a:effectLst/>
                <a:latin typeface="Harding"/>
              </a:rPr>
              <a:t>CoNGA</a:t>
            </a:r>
            <a:r>
              <a:rPr lang="en-US" b="0" i="0" u="none" strike="noStrike" dirty="0">
                <a:solidFill>
                  <a:srgbClr val="222222"/>
                </a:solidFill>
                <a:effectLst/>
                <a:latin typeface="Harding"/>
              </a:rPr>
              <a:t> identifies correlation between T cell GEX and TCR sequence by constructing a GEX similarity graph and a TCR sequence similarity graph and looking for statistically significant overlap between them. Overlap is assessed on a per-clonotype basis by counting the number of edges that originate at each clonotype and are shared between the two graphs or, equivalently, by measuring the overlap between each clonotype’s GEX graph neighbors and its TCR graph neighbors and assigning a score that reflects the likelihood of seeing equal or greater overlap by chance (the </a:t>
            </a:r>
            <a:r>
              <a:rPr lang="en-US" b="0" i="0" u="none" strike="noStrike" dirty="0" err="1">
                <a:solidFill>
                  <a:srgbClr val="222222"/>
                </a:solidFill>
                <a:effectLst/>
                <a:latin typeface="Harding"/>
              </a:rPr>
              <a:t>CoNGA</a:t>
            </a:r>
            <a:r>
              <a:rPr lang="en-US" b="0" i="0" u="none" strike="noStrike" dirty="0">
                <a:solidFill>
                  <a:srgbClr val="222222"/>
                </a:solidFill>
                <a:effectLst/>
                <a:latin typeface="Harding"/>
              </a:rPr>
              <a:t> score). Clonotypes with </a:t>
            </a:r>
            <a:r>
              <a:rPr lang="en-US" b="0" i="0" u="none" strike="noStrike" dirty="0" err="1">
                <a:solidFill>
                  <a:srgbClr val="222222"/>
                </a:solidFill>
                <a:effectLst/>
                <a:latin typeface="Harding"/>
              </a:rPr>
              <a:t>CoNGA</a:t>
            </a:r>
            <a:r>
              <a:rPr lang="en-US" b="0" i="0" u="none" strike="noStrike" dirty="0">
                <a:solidFill>
                  <a:srgbClr val="222222"/>
                </a:solidFill>
                <a:effectLst/>
                <a:latin typeface="Harding"/>
              </a:rPr>
              <a:t> scores below a threshold are grouped based on shared GEX and TCR cluster assignments into </a:t>
            </a:r>
            <a:r>
              <a:rPr lang="en-US" b="0" i="0" u="none" strike="noStrike" dirty="0" err="1">
                <a:solidFill>
                  <a:srgbClr val="222222"/>
                </a:solidFill>
                <a:effectLst/>
                <a:latin typeface="Harding"/>
              </a:rPr>
              <a:t>CoNGA</a:t>
            </a:r>
            <a:r>
              <a:rPr lang="en-US" b="0" i="0" u="none" strike="noStrike" dirty="0">
                <a:solidFill>
                  <a:srgbClr val="222222"/>
                </a:solidFill>
                <a:effectLst/>
                <a:latin typeface="Harding"/>
              </a:rPr>
              <a:t> clusters. Clonotypes within each </a:t>
            </a:r>
            <a:r>
              <a:rPr lang="en-US" b="0" i="0" u="none" strike="noStrike" dirty="0" err="1">
                <a:solidFill>
                  <a:srgbClr val="222222"/>
                </a:solidFill>
                <a:effectLst/>
                <a:latin typeface="Harding"/>
              </a:rPr>
              <a:t>CoNGA</a:t>
            </a:r>
            <a:r>
              <a:rPr lang="en-US" b="0" i="0" u="none" strike="noStrike" dirty="0">
                <a:solidFill>
                  <a:srgbClr val="222222"/>
                </a:solidFill>
                <a:effectLst/>
                <a:latin typeface="Harding"/>
              </a:rPr>
              <a:t> cluster carry their initial GEX and TCR cluster identities, which are combined together and used as a group ID for the </a:t>
            </a:r>
            <a:r>
              <a:rPr lang="en-US" b="0" i="0" u="none" strike="noStrike" dirty="0" err="1">
                <a:solidFill>
                  <a:srgbClr val="222222"/>
                </a:solidFill>
                <a:effectLst/>
                <a:latin typeface="Harding"/>
              </a:rPr>
              <a:t>CoNGA</a:t>
            </a:r>
            <a:r>
              <a:rPr lang="en-US" b="0" i="0" u="none" strike="noStrike" dirty="0">
                <a:solidFill>
                  <a:srgbClr val="222222"/>
                </a:solidFill>
                <a:effectLst/>
                <a:latin typeface="Harding"/>
              </a:rPr>
              <a:t> cluster.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22222"/>
                </a:solidFill>
                <a:effectLst/>
                <a:latin typeface="Harding"/>
              </a:rPr>
              <a:t>a</a:t>
            </a:r>
            <a:r>
              <a:rPr lang="en-US" b="0" i="0" u="none" strike="noStrike" dirty="0">
                <a:solidFill>
                  <a:srgbClr val="222222"/>
                </a:solidFill>
                <a:effectLst/>
                <a:latin typeface="Harding"/>
              </a:rPr>
              <a:t>, A flowchart shows how the TCR sequences are encoded into numeric vectors that are amenable for mathematical operations. </a:t>
            </a:r>
            <a:r>
              <a:rPr lang="en-US" b="1" i="0" u="none" strike="noStrike" dirty="0">
                <a:solidFill>
                  <a:srgbClr val="222222"/>
                </a:solidFill>
                <a:effectLst/>
                <a:latin typeface="Harding"/>
              </a:rPr>
              <a:t>b</a:t>
            </a:r>
            <a:r>
              <a:rPr lang="en-US" b="0" i="0" u="none" strike="noStrike" dirty="0">
                <a:solidFill>
                  <a:srgbClr val="222222"/>
                </a:solidFill>
                <a:effectLst/>
                <a:latin typeface="Harding"/>
              </a:rPr>
              <a:t>, A heatmap indicating the </a:t>
            </a:r>
            <a:r>
              <a:rPr lang="en-US" b="0" i="0" u="none" strike="noStrike" dirty="0" err="1">
                <a:solidFill>
                  <a:srgbClr val="222222"/>
                </a:solidFill>
                <a:effectLst/>
                <a:latin typeface="Harding"/>
              </a:rPr>
              <a:t>scRNA</a:t>
            </a:r>
            <a:r>
              <a:rPr lang="en-US" b="0" i="0" u="none" strike="noStrike" dirty="0">
                <a:solidFill>
                  <a:srgbClr val="222222"/>
                </a:solidFill>
                <a:effectLst/>
                <a:latin typeface="Harding"/>
              </a:rPr>
              <a:t>-seq expression matrix, which was used to calculate the expression distances, and serves as another input into the </a:t>
            </a:r>
            <a:r>
              <a:rPr lang="en-US" b="0" i="0" u="none" strike="noStrike" dirty="0" err="1">
                <a:solidFill>
                  <a:srgbClr val="222222"/>
                </a:solidFill>
                <a:effectLst/>
                <a:latin typeface="Harding"/>
              </a:rPr>
              <a:t>tessa</a:t>
            </a:r>
            <a:r>
              <a:rPr lang="en-US" b="0" i="0" u="none" strike="noStrike" dirty="0">
                <a:solidFill>
                  <a:srgbClr val="222222"/>
                </a:solidFill>
                <a:effectLst/>
                <a:latin typeface="Harding"/>
              </a:rPr>
              <a:t> model. </a:t>
            </a:r>
            <a:r>
              <a:rPr lang="en-US" b="1" i="0" u="none" strike="noStrike" dirty="0">
                <a:solidFill>
                  <a:srgbClr val="222222"/>
                </a:solidFill>
                <a:effectLst/>
                <a:latin typeface="Harding"/>
              </a:rPr>
              <a:t>c</a:t>
            </a:r>
            <a:r>
              <a:rPr lang="en-US" b="0" i="0" u="none" strike="noStrike" dirty="0">
                <a:solidFill>
                  <a:srgbClr val="222222"/>
                </a:solidFill>
                <a:effectLst/>
                <a:latin typeface="Harding"/>
              </a:rPr>
              <a:t>, The core rationale of </a:t>
            </a:r>
            <a:r>
              <a:rPr lang="en-US" b="0" i="0" u="none" strike="noStrike" dirty="0" err="1">
                <a:solidFill>
                  <a:srgbClr val="222222"/>
                </a:solidFill>
                <a:effectLst/>
                <a:latin typeface="Harding"/>
              </a:rPr>
              <a:t>tessa</a:t>
            </a:r>
            <a:r>
              <a:rPr lang="en-US" b="0" i="0" u="none" strike="noStrike" dirty="0">
                <a:solidFill>
                  <a:srgbClr val="222222"/>
                </a:solidFill>
                <a:effectLst/>
                <a:latin typeface="Harding"/>
              </a:rPr>
              <a:t>: to combine the information from TCR and RNA expression. </a:t>
            </a:r>
            <a:r>
              <a:rPr lang="en-US" b="1" i="0" u="none" strike="noStrike" dirty="0">
                <a:solidFill>
                  <a:srgbClr val="222222"/>
                </a:solidFill>
                <a:effectLst/>
                <a:latin typeface="Harding"/>
              </a:rPr>
              <a:t>d</a:t>
            </a:r>
            <a:r>
              <a:rPr lang="en-US" b="0" i="0" u="none" strike="noStrike" dirty="0">
                <a:solidFill>
                  <a:srgbClr val="222222"/>
                </a:solidFill>
                <a:effectLst/>
                <a:latin typeface="Harding"/>
              </a:rPr>
              <a:t>, The two key processes of the </a:t>
            </a:r>
            <a:r>
              <a:rPr lang="en-US" b="0" i="0" u="none" strike="noStrike" dirty="0" err="1">
                <a:solidFill>
                  <a:srgbClr val="222222"/>
                </a:solidFill>
                <a:effectLst/>
                <a:latin typeface="Harding"/>
              </a:rPr>
              <a:t>tessa</a:t>
            </a:r>
            <a:r>
              <a:rPr lang="en-US" b="0" i="0" u="none" strike="noStrike" dirty="0">
                <a:solidFill>
                  <a:srgbClr val="222222"/>
                </a:solidFill>
                <a:effectLst/>
                <a:latin typeface="Harding"/>
              </a:rPr>
              <a:t> model to combine the information iteratively: updating variables to maximize the association in </a:t>
            </a:r>
            <a:r>
              <a:rPr lang="en-US" b="1" i="0" u="none" strike="noStrike" dirty="0">
                <a:solidFill>
                  <a:srgbClr val="222222"/>
                </a:solidFill>
                <a:effectLst/>
                <a:latin typeface="Harding"/>
              </a:rPr>
              <a:t>c</a:t>
            </a:r>
            <a:r>
              <a:rPr lang="en-US" b="0" i="0" u="none" strike="noStrike" dirty="0">
                <a:solidFill>
                  <a:srgbClr val="222222"/>
                </a:solidFill>
                <a:effectLst/>
                <a:latin typeface="Harding"/>
              </a:rPr>
              <a:t> and updating TCR network assignments according to the updated variables. </a:t>
            </a:r>
            <a:r>
              <a:rPr lang="en-US" b="1" i="0" u="none" strike="noStrike" dirty="0">
                <a:solidFill>
                  <a:srgbClr val="222222"/>
                </a:solidFill>
                <a:effectLst/>
                <a:latin typeface="Harding"/>
              </a:rPr>
              <a:t>e</a:t>
            </a:r>
            <a:r>
              <a:rPr lang="en-US" b="0" i="0" u="none" strike="noStrike" dirty="0">
                <a:solidFill>
                  <a:srgbClr val="222222"/>
                </a:solidFill>
                <a:effectLst/>
                <a:latin typeface="Harding"/>
              </a:rPr>
              <a:t>, A </a:t>
            </a:r>
            <a:r>
              <a:rPr lang="en-US" b="0" i="1" u="none" strike="noStrike" dirty="0">
                <a:solidFill>
                  <a:srgbClr val="222222"/>
                </a:solidFill>
                <a:effectLst/>
                <a:latin typeface="Harding"/>
              </a:rPr>
              <a:t>t</a:t>
            </a:r>
            <a:r>
              <a:rPr lang="en-US" b="0" i="0" u="none" strike="noStrike" dirty="0">
                <a:solidFill>
                  <a:srgbClr val="222222"/>
                </a:solidFill>
                <a:effectLst/>
                <a:latin typeface="Harding"/>
              </a:rPr>
              <a:t>-SNE plot intuitively shows </a:t>
            </a:r>
            <a:r>
              <a:rPr lang="en-US" b="0" i="0" u="none" strike="noStrike" dirty="0" err="1">
                <a:solidFill>
                  <a:srgbClr val="222222"/>
                </a:solidFill>
                <a:effectLst/>
                <a:latin typeface="Harding"/>
              </a:rPr>
              <a:t>tessa</a:t>
            </a:r>
            <a:r>
              <a:rPr lang="en-US" b="0" i="0" u="none" strike="noStrike" dirty="0">
                <a:solidFill>
                  <a:srgbClr val="222222"/>
                </a:solidFill>
                <a:effectLst/>
                <a:latin typeface="Harding"/>
              </a:rPr>
              <a:t>-identified networks of TCRs, which has incorporated expression information and can help achieve more refined estimation of the association in </a:t>
            </a:r>
            <a:r>
              <a:rPr lang="en-US" b="1" i="0" u="none" strike="noStrike" dirty="0">
                <a:solidFill>
                  <a:srgbClr val="222222"/>
                </a:solidFill>
                <a:effectLst/>
                <a:latin typeface="Harding"/>
              </a:rPr>
              <a:t>c</a:t>
            </a:r>
            <a:r>
              <a:rPr lang="en-US" b="0" i="0" u="none" strike="noStrike" dirty="0">
                <a:solidFill>
                  <a:srgbClr val="222222"/>
                </a:solidFill>
                <a:effectLst/>
                <a:latin typeface="Harding"/>
              </a:rPr>
              <a:t> within each network.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clonotypes can have distinct phenotypes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integration tools exist for other modality combos like RNA + surface protein, they aren't adapted for TCR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OTdd63dae3"/>
            </a:endParaRPr>
          </a:p>
          <a:p>
            <a:r>
              <a:rPr lang="en-US" sz="1200" dirty="0" err="1">
                <a:effectLst/>
                <a:latin typeface="AdvOTdd63dae3"/>
              </a:rPr>
              <a:t>Scirpy</a:t>
            </a:r>
            <a:r>
              <a:rPr lang="en-US" sz="1200" dirty="0">
                <a:effectLst/>
                <a:latin typeface="AdvOTdd63dae3"/>
              </a:rPr>
              <a:t>, </a:t>
            </a:r>
            <a:r>
              <a:rPr lang="en-US" sz="1200" dirty="0" err="1">
                <a:effectLst/>
                <a:latin typeface="AdvOTdd63dae3"/>
              </a:rPr>
              <a:t>scRepertoire</a:t>
            </a:r>
            <a:r>
              <a:rPr lang="en-US" sz="1200" dirty="0">
                <a:effectLst/>
                <a:latin typeface="AdvOTdd63dae3"/>
              </a:rPr>
              <a:t>: interlinked unimodal analyses</a:t>
            </a:r>
          </a:p>
          <a:p>
            <a:r>
              <a:rPr lang="en-US" sz="1200" dirty="0" err="1">
                <a:effectLst/>
                <a:latin typeface="AdvOTdd63dae3"/>
              </a:rPr>
              <a:t>CoNGA</a:t>
            </a:r>
            <a:r>
              <a:rPr lang="en-US" sz="1200" dirty="0">
                <a:effectLst/>
                <a:latin typeface="AdvOTdd63dae3"/>
              </a:rPr>
              <a:t>: detect correlations between TCR sequences and transcriptome</a:t>
            </a:r>
          </a:p>
          <a:p>
            <a:r>
              <a:rPr lang="en-US" sz="1200" dirty="0" err="1">
                <a:latin typeface="AdvOTdd63dae3"/>
              </a:rPr>
              <a:t>tessa</a:t>
            </a:r>
            <a:r>
              <a:rPr lang="en-US" sz="1200" dirty="0">
                <a:latin typeface="AdvOTdd63dae3"/>
              </a:rPr>
              <a:t>: correlate modalities and cluster T cell clones by specificity</a:t>
            </a:r>
          </a:p>
          <a:p>
            <a:endParaRPr lang="en-US" sz="1200" dirty="0">
              <a:effectLst/>
              <a:latin typeface="AdvOTdd63dae3"/>
            </a:endParaRPr>
          </a:p>
          <a:p>
            <a:r>
              <a:rPr lang="en-US" sz="1200" dirty="0">
                <a:latin typeface="AdvOTdd63dae3"/>
              </a:rPr>
              <a:t>Gap in methods: no integrated representation for downstream analyses, scaled only to small-size datasets, only clonotype-level approaches</a:t>
            </a:r>
            <a:endParaRPr lang="en-US" sz="1200" dirty="0">
              <a:effectLst/>
              <a:latin typeface="AdvOTdd63dae3"/>
            </a:endParaRPr>
          </a:p>
        </p:txBody>
      </p:sp>
      <p:sp>
        <p:nvSpPr>
          <p:cNvPr id="4" name="Slide Number Placeholder 3">
            <a:extLst>
              <a:ext uri="{FF2B5EF4-FFF2-40B4-BE49-F238E27FC236}">
                <a16:creationId xmlns:a16="http://schemas.microsoft.com/office/drawing/2014/main" id="{44301CC3-BC4B-43AD-C1B2-3B16B6D66005}"/>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601547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212121"/>
                </a:solidFill>
                <a:effectLst/>
              </a:rPr>
              <a:t>Given the availability of paired </a:t>
            </a:r>
            <a:r>
              <a:rPr lang="en-US" sz="1800" b="0" i="0" u="none" strike="noStrike" dirty="0" err="1">
                <a:solidFill>
                  <a:srgbClr val="212121"/>
                </a:solidFill>
                <a:effectLst/>
              </a:rPr>
              <a:t>scRNA</a:t>
            </a:r>
            <a:r>
              <a:rPr lang="en-US" sz="1800" b="0" i="0" u="none" strike="noStrike" dirty="0">
                <a:solidFill>
                  <a:srgbClr val="212121"/>
                </a:solidFill>
                <a:effectLst/>
              </a:rPr>
              <a:t> + </a:t>
            </a:r>
            <a:r>
              <a:rPr lang="en-US" sz="1800" b="0" i="0" u="none" strike="noStrike" dirty="0" err="1">
                <a:solidFill>
                  <a:srgbClr val="212121"/>
                </a:solidFill>
                <a:effectLst/>
              </a:rPr>
              <a:t>scTCR</a:t>
            </a:r>
            <a:r>
              <a:rPr lang="en-US" sz="1800" b="0" i="0" u="none" strike="noStrike" dirty="0">
                <a:solidFill>
                  <a:srgbClr val="212121"/>
                </a:solidFill>
                <a:effectLst/>
              </a:rPr>
              <a:t> </a:t>
            </a:r>
            <a:r>
              <a:rPr lang="en-US" sz="1800" b="0" i="0" u="none" strike="noStrike" dirty="0" err="1">
                <a:solidFill>
                  <a:srgbClr val="212121"/>
                </a:solidFill>
                <a:effectLst/>
              </a:rPr>
              <a:t>multiomic</a:t>
            </a:r>
            <a:r>
              <a:rPr lang="en-US" sz="1800" b="0" i="0" u="none" strike="noStrike" dirty="0">
                <a:solidFill>
                  <a:srgbClr val="212121"/>
                </a:solidFill>
                <a:effectLst/>
              </a:rPr>
              <a:t> data</a:t>
            </a:r>
          </a:p>
          <a:p>
            <a:endParaRPr lang="en-US" sz="1800" dirty="0">
              <a:solidFill>
                <a:srgbClr val="21212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12121"/>
                </a:solidFill>
              </a:rPr>
              <a:t>hopefully providing value over unimodal approaches (identify groups of functionally/clonally linked T cells) </a:t>
            </a:r>
            <a:r>
              <a:rPr lang="en-US" sz="1800" dirty="0">
                <a:solidFill>
                  <a:srgbClr val="212121"/>
                </a:solidFill>
                <a:sym typeface="Wingdings" pitchFamily="2" charset="2"/>
              </a:rPr>
              <a:t> better understand inter-dependencies between these 2 modalities, </a:t>
            </a:r>
            <a:r>
              <a:rPr lang="en-US" sz="1800" dirty="0">
                <a:effectLst/>
                <a:latin typeface="AdvOTdd63dae3"/>
              </a:rPr>
              <a:t>added value of multimodal over unimodal approaches to capture antigen speci</a:t>
            </a:r>
            <a:r>
              <a:rPr lang="en-US" sz="1800" dirty="0">
                <a:effectLst/>
                <a:latin typeface="AdvOTdd63dae3+fb"/>
              </a:rPr>
              <a:t>fi</a:t>
            </a:r>
            <a:r>
              <a:rPr lang="en-US" sz="1800" dirty="0">
                <a:effectLst/>
                <a:latin typeface="AdvOTdd63dae3"/>
              </a:rPr>
              <a:t>city</a:t>
            </a:r>
            <a:endParaRPr lang="en-US" sz="1800" dirty="0">
              <a:solidFill>
                <a:srgbClr val="212121"/>
              </a:solidFill>
              <a:sym typeface="Wingdings" pitchFamily="2" charset="2"/>
            </a:endParaRPr>
          </a:p>
          <a:p>
            <a:endParaRPr lang="en-US" sz="1800"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OTdd63dae3"/>
              </a:rPr>
              <a:t>multimodal generative model based on a deep variational autoencoder, </a:t>
            </a:r>
            <a:r>
              <a:rPr lang="en-US" sz="1800" dirty="0">
                <a:solidFill>
                  <a:srgbClr val="212121"/>
                </a:solidFill>
              </a:rPr>
              <a:t>fuse modality-specific information across transcriptome and TCR into shared representation, </a:t>
            </a:r>
            <a:r>
              <a:rPr lang="en-US" sz="1800" dirty="0" err="1">
                <a:effectLst/>
                <a:latin typeface="AdvOTdd63dae3"/>
              </a:rPr>
              <a:t>mvTCR</a:t>
            </a:r>
            <a:r>
              <a:rPr lang="en-US" sz="1800" dirty="0">
                <a:effectLst/>
                <a:latin typeface="AdvOTdd63dae3"/>
              </a:rPr>
              <a:t> provides a cell-level embedding incorporating both modalities</a:t>
            </a:r>
          </a:p>
          <a:p>
            <a:endParaRPr lang="en-US" sz="1800" dirty="0">
              <a:effectLst/>
              <a:latin typeface="AdvOTdd63dae3"/>
              <a:sym typeface="Wingdings" pitchFamily="2" charset="2"/>
            </a:endParaRPr>
          </a:p>
          <a:p>
            <a:r>
              <a:rPr lang="en-US" sz="1800" dirty="0">
                <a:effectLst/>
                <a:latin typeface="AdvOTdd63dae3"/>
                <a:sym typeface="Wingdings" pitchFamily="2" charset="2"/>
              </a:rPr>
              <a:t>multi-layer perceptron (MLP) to 1) embed gene expression data </a:t>
            </a:r>
            <a:r>
              <a:rPr lang="en-US" sz="1800" dirty="0">
                <a:latin typeface="AdvOTdd63dae3"/>
                <a:sym typeface="Wingdings" pitchFamily="2" charset="2"/>
              </a:rPr>
              <a:t>to lower-dimensional representation, and 2) aggregate residue-level representation of TCR (each residue’s importance weighed, this is from transformer-based encoders that processed AA seqs to lower-dimensional representations, concatenated across beta/alpha) to derive seq-level TCR representation</a:t>
            </a:r>
          </a:p>
          <a:p>
            <a:endParaRPr lang="en-US" sz="1800" dirty="0">
              <a:effectLst/>
              <a:latin typeface="AdvOTdd63dae3"/>
              <a:sym typeface="Wingdings" pitchFamily="2" charset="2"/>
            </a:endParaRPr>
          </a:p>
          <a:p>
            <a:r>
              <a:rPr lang="en-US" sz="1800" dirty="0">
                <a:effectLst/>
                <a:latin typeface="AdvOTdd63dae3"/>
                <a:sym typeface="Wingdings" pitchFamily="2" charset="2"/>
              </a:rPr>
              <a:t>Then, after encoding both modalities individually, mixture model used to fuse modalities into a shared representation for each cell</a:t>
            </a:r>
          </a:p>
          <a:p>
            <a:pPr lvl="1"/>
            <a:r>
              <a:rPr lang="en-US" sz="1400" dirty="0">
                <a:latin typeface="AdvOTdd63dae3"/>
                <a:sym typeface="Wingdings" pitchFamily="2" charset="2"/>
              </a:rPr>
              <a:t>Concatenation: combines both latent embeddings as input to additional encoding network estimating distribution</a:t>
            </a:r>
          </a:p>
          <a:p>
            <a:pPr lvl="1"/>
            <a:r>
              <a:rPr lang="en-US" sz="1400" dirty="0">
                <a:effectLst/>
                <a:latin typeface="AdvOTdd63dae3"/>
                <a:sym typeface="Wingdings" pitchFamily="2" charset="2"/>
              </a:rPr>
              <a:t>Product of experts: first estimates separate marginal posterior distributes, then fused via multiplication to form joint posterior distribution</a:t>
            </a:r>
          </a:p>
          <a:p>
            <a:pPr lvl="1"/>
            <a:r>
              <a:rPr lang="en-US" sz="1400" dirty="0">
                <a:latin typeface="AdvOTdd63dae3"/>
                <a:sym typeface="Wingdings" pitchFamily="2" charset="2"/>
              </a:rPr>
              <a:t>Mixture of experts: same as PoE but addition instead</a:t>
            </a:r>
            <a:endParaRPr lang="en-US" sz="1200" b="0" i="0" u="none" strike="noStrike" dirty="0">
              <a:solidFill>
                <a:srgbClr val="212121"/>
              </a:solidFill>
              <a:effectLst/>
            </a:endParaRPr>
          </a:p>
          <a:p>
            <a:endParaRPr lang="en-US" sz="1200"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OTdd63dae3"/>
              </a:rPr>
              <a:t>Both CDR3 sequences are tokenized and zero-padded to </a:t>
            </a:r>
            <a:r>
              <a:rPr lang="en-US" sz="1800" dirty="0" err="1">
                <a:effectLst/>
                <a:latin typeface="AdvOTdd63dae3"/>
              </a:rPr>
              <a:t>themaximal</a:t>
            </a:r>
            <a:r>
              <a:rPr lang="en-US" sz="1800" dirty="0">
                <a:effectLst/>
                <a:latin typeface="AdvOTdd63dae3"/>
              </a:rPr>
              <a:t> sequence length seq present in </a:t>
            </a:r>
            <a:r>
              <a:rPr lang="en-US" sz="1800" dirty="0">
                <a:effectLst/>
                <a:latin typeface="AdvP4C4E74"/>
              </a:rPr>
              <a:t>D</a:t>
            </a:r>
            <a:endParaRPr lang="en-US" sz="1800"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OTdd63dae3"/>
              </a:rPr>
              <a:t>5000 most highly variable genes, whose read counts were normalized and log1p-transformed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dvOTdd63dae3"/>
              </a:rPr>
              <a:t>Goal: enrich transcriptomic info w/ clonality </a:t>
            </a:r>
            <a:r>
              <a:rPr lang="en-US" sz="1800" b="1" dirty="0">
                <a:effectLst/>
                <a:latin typeface="AdvOTdd63dae3"/>
                <a:sym typeface="Wingdings" pitchFamily="2" charset="2"/>
              </a:rPr>
              <a:t> find DEGs and TCR feature differences of clusters that depend on both transcriptome &amp; TCR (specificity), missed in unimodal approach</a:t>
            </a:r>
            <a:endParaRPr lang="en-US" b="1" dirty="0">
              <a:solidFill>
                <a:srgbClr val="CCCCCC"/>
              </a:solidFill>
              <a:effectLst/>
              <a:latin typeface="Menlo" panose="020B0609030804020204" pitchFamily="49"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0702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64525-0E36-7611-34C4-769DF3BD4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0C2453-409A-769E-1BBD-4A30ACE69B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FB6C0-8900-B91C-4959-AA1B55DB1E9C}"/>
              </a:ext>
            </a:extLst>
          </p:cNvPr>
          <p:cNvSpPr>
            <a:spLocks noGrp="1"/>
          </p:cNvSpPr>
          <p:nvPr>
            <p:ph type="body" idx="1"/>
          </p:nvPr>
        </p:nvSpPr>
        <p:spPr/>
        <p:txBody>
          <a:bodyPr/>
          <a:lstStyle/>
          <a:p>
            <a:r>
              <a:rPr lang="en-US" sz="1200" dirty="0">
                <a:effectLst/>
                <a:latin typeface="AdvOTdd63dae3"/>
              </a:rPr>
              <a:t>Some epitopes only had some donors binding to them </a:t>
            </a:r>
            <a:r>
              <a:rPr lang="en-US" sz="1200" dirty="0">
                <a:effectLst/>
                <a:latin typeface="AdvOTdd63dae3"/>
                <a:sym typeface="Wingdings" pitchFamily="2" charset="2"/>
              </a:rPr>
              <a:t> donor “biased” UMAPs</a:t>
            </a:r>
            <a:endParaRPr lang="en-US" sz="1200" dirty="0">
              <a:effectLst/>
              <a:latin typeface="AdvOTdd63dae3"/>
            </a:endParaRPr>
          </a:p>
          <a:p>
            <a:endParaRPr lang="en-US" sz="1200" dirty="0">
              <a:effectLst/>
              <a:latin typeface="AdvOTdd63dae3"/>
            </a:endParaRPr>
          </a:p>
          <a:p>
            <a:r>
              <a:rPr lang="en-US" sz="1200" dirty="0">
                <a:effectLst/>
                <a:latin typeface="AdvOTdd63dae3"/>
              </a:rPr>
              <a:t>Motivation: does joint embedding improve prediction of antigen specificity?</a:t>
            </a:r>
          </a:p>
          <a:p>
            <a:endParaRPr lang="en-US" sz="1200" dirty="0">
              <a:effectLst/>
              <a:latin typeface="AdvOTdd63dae3"/>
            </a:endParaRPr>
          </a:p>
          <a:p>
            <a:r>
              <a:rPr lang="en-US" sz="1200" dirty="0">
                <a:effectLst/>
                <a:latin typeface="AdvOTdd63dae3"/>
              </a:rPr>
              <a:t>Data from 10x genomics w/ binding annotations of 44 epitope </a:t>
            </a:r>
            <a:r>
              <a:rPr lang="en-US" sz="1200" dirty="0" err="1">
                <a:effectLst/>
                <a:latin typeface="AdvOTdd63dae3"/>
              </a:rPr>
              <a:t>pMHCs</a:t>
            </a:r>
            <a:r>
              <a:rPr lang="en-US" sz="1200" dirty="0">
                <a:effectLst/>
                <a:latin typeface="AdvOTdd63dae3"/>
              </a:rPr>
              <a:t> from 4 donors, T cells specific to 8 most common </a:t>
            </a:r>
            <a:r>
              <a:rPr lang="en-US" sz="1200" dirty="0" err="1">
                <a:effectLst/>
                <a:latin typeface="AdvOTdd63dae3"/>
              </a:rPr>
              <a:t>pMHCs</a:t>
            </a:r>
            <a:r>
              <a:rPr lang="en-US" sz="1200" dirty="0">
                <a:effectLst/>
                <a:latin typeface="AdvOTdd63dae3"/>
              </a:rPr>
              <a:t>, ~61k cells</a:t>
            </a:r>
          </a:p>
          <a:p>
            <a:endParaRPr lang="en-US" sz="1000" dirty="0"/>
          </a:p>
          <a:p>
            <a:r>
              <a:rPr lang="en-US" sz="1200" dirty="0">
                <a:effectLst/>
                <a:latin typeface="AdvOTdd63dae3"/>
              </a:rPr>
              <a:t>representations were clustered via the Leiden algorithm</a:t>
            </a:r>
            <a:r>
              <a:rPr lang="en-US" sz="1200" dirty="0">
                <a:solidFill>
                  <a:srgbClr val="007ACC"/>
                </a:solidFill>
                <a:effectLst/>
                <a:latin typeface="AdvOTdd63dae3"/>
              </a:rPr>
              <a:t>21</a:t>
            </a:r>
            <a:r>
              <a:rPr lang="en-US" sz="1200" dirty="0">
                <a:effectLst/>
                <a:latin typeface="AdvOTdd63dae3"/>
              </a:rPr>
              <a:t>, where the resolution was chosen to maximize the NMI (success metric) between </a:t>
            </a:r>
            <a:r>
              <a:rPr lang="en-US" sz="1200" dirty="0" err="1">
                <a:effectLst/>
                <a:latin typeface="AdvOTdd63dae3"/>
              </a:rPr>
              <a:t>pMHC</a:t>
            </a:r>
            <a:r>
              <a:rPr lang="en-US" sz="1200" dirty="0">
                <a:effectLst/>
                <a:latin typeface="AdvOTdd63dae3"/>
              </a:rPr>
              <a:t> speci</a:t>
            </a:r>
            <a:r>
              <a:rPr lang="en-US" sz="1200" dirty="0">
                <a:effectLst/>
                <a:latin typeface="AdvOTdd63dae3+fb"/>
              </a:rPr>
              <a:t>fi</a:t>
            </a:r>
            <a:r>
              <a:rPr lang="en-US" sz="1200" dirty="0">
                <a:effectLst/>
                <a:latin typeface="AdvOTdd63dae3"/>
              </a:rPr>
              <a:t>city (ground truth) and cluster annotation  (prediction)</a:t>
            </a:r>
          </a:p>
          <a:p>
            <a:endParaRPr lang="en-US" sz="1000" dirty="0"/>
          </a:p>
          <a:p>
            <a:r>
              <a:rPr lang="en-US" sz="1200" dirty="0">
                <a:effectLst/>
                <a:latin typeface="AdvOTdd63dae3"/>
              </a:rPr>
              <a:t>Unimodal TCR UMAP dominated by large clonotypes (many clusters, many clonotypes)</a:t>
            </a:r>
          </a:p>
          <a:p>
            <a:endParaRPr lang="en-US" sz="1200" dirty="0">
              <a:effectLst/>
              <a:latin typeface="AdvOTdd63dae3"/>
            </a:endParaRPr>
          </a:p>
          <a:p>
            <a:r>
              <a:rPr lang="en-US" sz="1200" b="1" dirty="0">
                <a:effectLst/>
                <a:latin typeface="AdvOTdd63dae3"/>
              </a:rPr>
              <a:t>They highlight some </a:t>
            </a:r>
            <a:r>
              <a:rPr lang="en-US" sz="1200" b="1" dirty="0" err="1">
                <a:effectLst/>
                <a:latin typeface="AdvOTdd63dae3"/>
              </a:rPr>
              <a:t>mvTCR</a:t>
            </a:r>
            <a:r>
              <a:rPr lang="en-US" sz="1200" b="1" dirty="0">
                <a:effectLst/>
                <a:latin typeface="AdvOTdd63dae3"/>
              </a:rPr>
              <a:t> clusters not present in unimodal UMAPs that captured subpopulations of cells specific to an epitope</a:t>
            </a:r>
          </a:p>
          <a:p>
            <a:endParaRPr lang="en-US" sz="1000" dirty="0"/>
          </a:p>
          <a:p>
            <a:r>
              <a:rPr lang="en-US" sz="1200" dirty="0">
                <a:effectLst/>
                <a:latin typeface="AdvOTdd63dae3"/>
              </a:rPr>
              <a:t>While 94.4% of the T cells speci</a:t>
            </a:r>
            <a:r>
              <a:rPr lang="en-US" sz="1200" dirty="0">
                <a:effectLst/>
                <a:latin typeface="AdvOTdd63dae3+fb"/>
              </a:rPr>
              <a:t>fi</a:t>
            </a:r>
            <a:r>
              <a:rPr lang="en-US" sz="1200" dirty="0">
                <a:effectLst/>
                <a:latin typeface="AdvOTdd63dae3"/>
              </a:rPr>
              <a:t>c to GILGFVFTL fall into three RNA clusters, 96.5% are contained in only one </a:t>
            </a:r>
            <a:r>
              <a:rPr lang="en-US" sz="1200" dirty="0" err="1">
                <a:effectLst/>
                <a:latin typeface="AdvOTdd63dae3"/>
              </a:rPr>
              <a:t>mvTCR</a:t>
            </a:r>
            <a:r>
              <a:rPr lang="en-US" sz="1200" dirty="0">
                <a:effectLst/>
                <a:latin typeface="AdvOTdd63dae3"/>
              </a:rPr>
              <a:t> cluster of 99.2% purity (Fig. </a:t>
            </a:r>
            <a:r>
              <a:rPr lang="en-US" sz="1200" dirty="0">
                <a:solidFill>
                  <a:srgbClr val="007ACC"/>
                </a:solidFill>
                <a:effectLst/>
                <a:latin typeface="AdvOTdd63dae3"/>
              </a:rPr>
              <a:t>2</a:t>
            </a:r>
            <a:r>
              <a:rPr lang="en-US" sz="1200" dirty="0">
                <a:effectLst/>
                <a:latin typeface="AdvOTdd63dae3"/>
              </a:rPr>
              <a:t>b). </a:t>
            </a:r>
            <a:endParaRPr lang="en-US" sz="1000" dirty="0"/>
          </a:p>
          <a:p>
            <a:endParaRPr lang="en-US" sz="1200" dirty="0"/>
          </a:p>
          <a:p>
            <a:r>
              <a:rPr lang="en-US" sz="1200" b="1" dirty="0">
                <a:effectLst/>
                <a:latin typeface="AdvOTdd63dae3"/>
              </a:rPr>
              <a:t>Seeing same clonotypes in same RNA clusters is consistent with their usual phenotypic similarity</a:t>
            </a:r>
            <a:endParaRPr lang="en-US" sz="1000" b="1" dirty="0"/>
          </a:p>
          <a:p>
            <a:endParaRPr lang="en-US" sz="1200" dirty="0"/>
          </a:p>
          <a:p>
            <a:endParaRPr lang="en-US" dirty="0"/>
          </a:p>
        </p:txBody>
      </p:sp>
      <p:sp>
        <p:nvSpPr>
          <p:cNvPr id="4" name="Slide Number Placeholder 3">
            <a:extLst>
              <a:ext uri="{FF2B5EF4-FFF2-40B4-BE49-F238E27FC236}">
                <a16:creationId xmlns:a16="http://schemas.microsoft.com/office/drawing/2014/main" id="{AABCECF0-9472-EFBD-6E70-78AC1D35A7E8}"/>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285325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F4EBA-931F-6C57-A920-C65D3F677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7DE72-D876-9FB4-FA8A-9D6E4FDBC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4A718-DC26-AB3B-23C7-3B38F61E052C}"/>
              </a:ext>
            </a:extLst>
          </p:cNvPr>
          <p:cNvSpPr>
            <a:spLocks noGrp="1"/>
          </p:cNvSpPr>
          <p:nvPr>
            <p:ph type="body" idx="1"/>
          </p:nvPr>
        </p:nvSpPr>
        <p:spPr/>
        <p:txBody>
          <a:bodyPr/>
          <a:lstStyle/>
          <a:p>
            <a:r>
              <a:rPr lang="en-US" sz="1200" dirty="0">
                <a:effectLst/>
                <a:latin typeface="AdvOTdd63dae3"/>
              </a:rPr>
              <a:t>To investigate the in</a:t>
            </a:r>
            <a:r>
              <a:rPr lang="en-US" sz="1200" dirty="0">
                <a:effectLst/>
                <a:latin typeface="AdvOTdd63dae3+fb"/>
              </a:rPr>
              <a:t>fl</a:t>
            </a:r>
            <a:r>
              <a:rPr lang="en-US" sz="1200" dirty="0">
                <a:effectLst/>
                <a:latin typeface="AdvOTdd63dae3"/>
              </a:rPr>
              <a:t>uence of each modality on the learned representation, we devised a mechanism to infer modality-speci</a:t>
            </a:r>
            <a:r>
              <a:rPr lang="en-US" sz="1200" dirty="0">
                <a:effectLst/>
                <a:latin typeface="AdvOTdd63dae3+fb"/>
              </a:rPr>
              <a:t>fi</a:t>
            </a:r>
            <a:r>
              <a:rPr lang="en-US" sz="1200" dirty="0">
                <a:effectLst/>
                <a:latin typeface="AdvOTdd63dae3"/>
              </a:rPr>
              <a:t>c scores (Methods TCR-Contribution).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OTdd63dae3"/>
              </a:rPr>
              <a:t>Means what model prioritizes more (RNA or TCR info) for specific cells relative to other cells</a:t>
            </a:r>
          </a:p>
          <a:p>
            <a:endParaRPr lang="en-US" sz="1200" dirty="0">
              <a:effectLst/>
              <a:latin typeface="AdvOTdd63dae3"/>
            </a:endParaRPr>
          </a:p>
          <a:p>
            <a:r>
              <a:rPr lang="en-US" sz="1200" dirty="0">
                <a:effectLst/>
                <a:latin typeface="AdvOTdd63dae3"/>
              </a:rPr>
              <a:t>These contribution scores range from complete RNA dominance at 0% to only TCR information at 100% (Fig. </a:t>
            </a:r>
            <a:r>
              <a:rPr lang="en-US" sz="1200" dirty="0">
                <a:solidFill>
                  <a:srgbClr val="007ACC"/>
                </a:solidFill>
                <a:effectLst/>
                <a:latin typeface="AdvOTdd63dae3"/>
              </a:rPr>
              <a:t>2</a:t>
            </a:r>
            <a:r>
              <a:rPr lang="en-US" sz="1200" dirty="0">
                <a:effectLst/>
                <a:latin typeface="AdvOTdd63dae3"/>
              </a:rPr>
              <a:t>c) and represent the respective similarity between </a:t>
            </a:r>
            <a:r>
              <a:rPr lang="en-US" sz="1200" dirty="0" err="1">
                <a:effectLst/>
                <a:latin typeface="AdvOT3d287b35.B"/>
              </a:rPr>
              <a:t>z</a:t>
            </a:r>
            <a:r>
              <a:rPr lang="en-US" sz="500" dirty="0" err="1">
                <a:effectLst/>
                <a:latin typeface="AdvOTcc1f6510.I"/>
              </a:rPr>
              <a:t>i</a:t>
            </a:r>
            <a:r>
              <a:rPr lang="en-US" sz="500" dirty="0" err="1">
                <a:effectLst/>
                <a:latin typeface="AdvOTdd63dae3"/>
              </a:rPr>
              <a:t>RNA</a:t>
            </a:r>
            <a:r>
              <a:rPr lang="en-US" sz="500" dirty="0">
                <a:effectLst/>
                <a:latin typeface="AdvOTdd63dae3"/>
              </a:rPr>
              <a:t> </a:t>
            </a:r>
            <a:r>
              <a:rPr lang="en-US" sz="1200" dirty="0">
                <a:effectLst/>
                <a:latin typeface="AdvOTdd63dae3"/>
              </a:rPr>
              <a:t>and </a:t>
            </a:r>
            <a:r>
              <a:rPr lang="en-US" sz="1200" dirty="0" err="1">
                <a:effectLst/>
                <a:latin typeface="AdvOT3d287b35.B"/>
              </a:rPr>
              <a:t>z</a:t>
            </a:r>
            <a:r>
              <a:rPr lang="en-US" sz="500" dirty="0" err="1">
                <a:effectLst/>
                <a:latin typeface="AdvOTcc1f6510.I"/>
              </a:rPr>
              <a:t>i</a:t>
            </a:r>
            <a:r>
              <a:rPr lang="en-US" sz="500" dirty="0" err="1">
                <a:effectLst/>
                <a:latin typeface="AdvOTdd63dae3"/>
              </a:rPr>
              <a:t>TCR</a:t>
            </a:r>
            <a:r>
              <a:rPr lang="en-US" sz="500" dirty="0">
                <a:effectLst/>
                <a:latin typeface="AdvOTdd63dae3"/>
              </a:rPr>
              <a:t> </a:t>
            </a:r>
            <a:r>
              <a:rPr lang="en-US" sz="1200" dirty="0">
                <a:effectLst/>
                <a:latin typeface="AdvOTdd63dae3"/>
              </a:rPr>
              <a:t>to </a:t>
            </a:r>
            <a:r>
              <a:rPr lang="en-US" sz="1200" dirty="0" err="1">
                <a:effectLst/>
                <a:latin typeface="AdvOT3d287b35.B"/>
              </a:rPr>
              <a:t>z</a:t>
            </a:r>
            <a:r>
              <a:rPr lang="en-US" sz="500" dirty="0" err="1">
                <a:effectLst/>
                <a:latin typeface="AdvOTcc1f6510.I"/>
              </a:rPr>
              <a:t>i</a:t>
            </a:r>
            <a:r>
              <a:rPr lang="en-US" sz="500" dirty="0" err="1">
                <a:effectLst/>
                <a:latin typeface="AdvOTdd63dae3"/>
              </a:rPr>
              <a:t>joint</a:t>
            </a:r>
            <a:br>
              <a:rPr lang="en-US" sz="1200" dirty="0">
                <a:effectLst/>
                <a:latin typeface="AdvOTdd63dae3"/>
              </a:rPr>
            </a:br>
            <a:endParaRPr lang="en-US" sz="1000" dirty="0"/>
          </a:p>
          <a:p>
            <a:r>
              <a:rPr lang="en-US" sz="1200" dirty="0" err="1">
                <a:effectLst/>
                <a:latin typeface="AdvOTdd63dae3"/>
              </a:rPr>
              <a:t>mvTCR</a:t>
            </a:r>
            <a:r>
              <a:rPr lang="en-US" sz="1200" dirty="0">
                <a:effectLst/>
                <a:latin typeface="AdvOTdd63dae3"/>
              </a:rPr>
              <a:t> complements its joint embedding with information from both transcriptome and TCR sequences, leading to a more holistic cell representation capturing phenotype and functionality at the same time</a:t>
            </a:r>
          </a:p>
          <a:p>
            <a:endParaRPr lang="en-US" sz="1200" dirty="0">
              <a:effectLst/>
              <a:latin typeface="AdvOTdd63dae3"/>
            </a:endParaRPr>
          </a:p>
          <a:p>
            <a:r>
              <a:rPr lang="en-US" sz="1200" b="0" i="0" u="none" strike="noStrike" dirty="0">
                <a:solidFill>
                  <a:srgbClr val="222222"/>
                </a:solidFill>
                <a:effectLst/>
                <a:latin typeface="Harding"/>
              </a:rPr>
              <a:t>TCR similarity estimated by the well-established </a:t>
            </a:r>
            <a:r>
              <a:rPr lang="en-US" sz="1200" b="0" i="0" u="none" strike="noStrike" dirty="0" err="1">
                <a:solidFill>
                  <a:srgbClr val="222222"/>
                </a:solidFill>
                <a:effectLst/>
                <a:latin typeface="Harding"/>
              </a:rPr>
              <a:t>TCRdist</a:t>
            </a:r>
            <a:r>
              <a:rPr lang="en-US" sz="1200" b="0" i="0" u="none" strike="noStrike" dirty="0">
                <a:solidFill>
                  <a:srgbClr val="222222"/>
                </a:solidFill>
                <a:effectLst/>
                <a:latin typeface="Harding"/>
              </a:rPr>
              <a:t> method</a:t>
            </a:r>
            <a:r>
              <a:rPr lang="en-US" sz="1200" b="0" i="0" u="sng" strike="noStrike" baseline="30000" dirty="0">
                <a:solidFill>
                  <a:srgbClr val="006699"/>
                </a:solidFill>
                <a:effectLst/>
                <a:latin typeface="Harding"/>
                <a:hlinkClick r:id="rId3" tooltip="Dash, P. et al. Quantifiable predictive features define epitope-specific t cell receptor repertoires. Nature 547, 89–93 (2017)."/>
              </a:rPr>
              <a:t>19</a:t>
            </a:r>
            <a:r>
              <a:rPr lang="en-US" sz="1200" b="0" i="0" u="none" strike="noStrike" dirty="0">
                <a:solidFill>
                  <a:srgbClr val="222222"/>
                </a:solidFill>
                <a:effectLst/>
                <a:latin typeface="Harding"/>
              </a:rPr>
              <a:t>, which also indicated an elevated TCR sequence similarity for specificity groups of high TCR-contribution</a:t>
            </a:r>
            <a:endParaRPr lang="en-US" sz="1000" dirty="0"/>
          </a:p>
        </p:txBody>
      </p:sp>
      <p:sp>
        <p:nvSpPr>
          <p:cNvPr id="4" name="Slide Number Placeholder 3">
            <a:extLst>
              <a:ext uri="{FF2B5EF4-FFF2-40B4-BE49-F238E27FC236}">
                <a16:creationId xmlns:a16="http://schemas.microsoft.com/office/drawing/2014/main" id="{FC615DDA-D965-2D98-3A81-11CE340C4CB3}"/>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782777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C529D-229A-FE16-07AC-207270C30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B8B713-CFBD-1331-8953-2E9EB5477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CE1CBD-7102-A2A7-FDDD-171ABD6E7609}"/>
              </a:ext>
            </a:extLst>
          </p:cNvPr>
          <p:cNvSpPr>
            <a:spLocks noGrp="1"/>
          </p:cNvSpPr>
          <p:nvPr>
            <p:ph type="body" idx="1"/>
          </p:nvPr>
        </p:nvSpPr>
        <p:spPr/>
        <p:txBody>
          <a:bodyPr/>
          <a:lstStyle/>
          <a:p>
            <a:r>
              <a:rPr lang="en-US" sz="1200" dirty="0">
                <a:effectLst/>
                <a:latin typeface="AdvOTdd63dae3"/>
              </a:rPr>
              <a:t>Retrain </a:t>
            </a:r>
            <a:r>
              <a:rPr lang="en-US" sz="1200" dirty="0" err="1">
                <a:effectLst/>
                <a:latin typeface="AdvOTdd63dae3"/>
              </a:rPr>
              <a:t>mvTCR</a:t>
            </a:r>
            <a:r>
              <a:rPr lang="en-US" sz="1200" dirty="0">
                <a:effectLst/>
                <a:latin typeface="AdvOTdd63dae3"/>
              </a:rPr>
              <a:t> on 10x dataset pooled over all donors (10x full) and separately for each donor on 5 random splits. Include </a:t>
            </a:r>
            <a:r>
              <a:rPr lang="en-US" sz="1200" dirty="0" err="1">
                <a:effectLst/>
                <a:latin typeface="AdvOTdd63dae3"/>
              </a:rPr>
              <a:t>Minervina</a:t>
            </a:r>
            <a:r>
              <a:rPr lang="en-US" sz="1200" dirty="0">
                <a:effectLst/>
                <a:latin typeface="AdvOTdd63dae3"/>
              </a:rPr>
              <a:t> dataset (has specificity info for </a:t>
            </a:r>
            <a:r>
              <a:rPr lang="en-US" sz="1200" dirty="0" err="1">
                <a:effectLst/>
                <a:latin typeface="AdvOTdd63dae3"/>
              </a:rPr>
              <a:t>pMHCs</a:t>
            </a:r>
            <a:r>
              <a:rPr lang="en-US" sz="1200" dirty="0">
                <a:effectLst/>
                <a:latin typeface="AdvOTdd63dae3"/>
              </a:rPr>
              <a:t> against 18 Sars-cov-2 epitopes for ~9k cells from 55 donors). Train model, then use hold-out set (all new clonotypes, projected onto training set) to predict specificities of cells</a:t>
            </a:r>
          </a:p>
          <a:p>
            <a:endParaRPr lang="en-US" sz="1200" dirty="0">
              <a:effectLst/>
              <a:latin typeface="AdvOTdd63dae3"/>
            </a:endParaRPr>
          </a:p>
          <a:p>
            <a:r>
              <a:rPr lang="en-US" sz="1200" dirty="0" err="1">
                <a:effectLst/>
                <a:latin typeface="AdvOTdd63dae3"/>
              </a:rPr>
              <a:t>MoE</a:t>
            </a:r>
            <a:r>
              <a:rPr lang="en-US" sz="1200" dirty="0">
                <a:effectLst/>
                <a:latin typeface="AdvOTdd63dae3"/>
              </a:rPr>
              <a:t> performed better on average than the PoE and the Concatenation mixture module at fusing TCR and RNA info</a:t>
            </a:r>
          </a:p>
          <a:p>
            <a:endParaRPr lang="en-US" sz="1200" dirty="0">
              <a:effectLst/>
              <a:latin typeface="AdvOTdd63dae3"/>
            </a:endParaRPr>
          </a:p>
          <a:p>
            <a:r>
              <a:rPr lang="en-US" sz="1200" b="1" dirty="0">
                <a:effectLst/>
                <a:latin typeface="AdvOTdd63dae3"/>
              </a:rPr>
              <a:t>Specificity often dominated by TCR or RNA info, </a:t>
            </a:r>
            <a:r>
              <a:rPr lang="en-US" sz="1200" b="1" dirty="0" err="1">
                <a:effectLst/>
                <a:latin typeface="AdvOTdd63dae3"/>
              </a:rPr>
              <a:t>mvTCR</a:t>
            </a:r>
            <a:r>
              <a:rPr lang="en-US" sz="1200" b="1" dirty="0">
                <a:effectLst/>
                <a:latin typeface="AdvOTdd63dae3"/>
              </a:rPr>
              <a:t> focuses on relevant info while being trained knowing which cells are specific for what epitope (i.e. depends on dataset/donor if RNA or TCR info more relevant for predicting specificity)</a:t>
            </a:r>
          </a:p>
          <a:p>
            <a:endParaRPr lang="en-US" sz="1000" dirty="0"/>
          </a:p>
          <a:p>
            <a:r>
              <a:rPr lang="en-US" sz="1200" b="1" dirty="0">
                <a:effectLst/>
                <a:latin typeface="AdvOTdd63dae3"/>
              </a:rPr>
              <a:t>when cells of the same clonotypes have more diverse gene expression pro</a:t>
            </a:r>
            <a:r>
              <a:rPr lang="en-US" sz="1200" b="1" dirty="0">
                <a:effectLst/>
                <a:latin typeface="AdvOTdd63dae3+fb"/>
              </a:rPr>
              <a:t>fi</a:t>
            </a:r>
            <a:r>
              <a:rPr lang="en-US" sz="1200" b="1" dirty="0">
                <a:effectLst/>
                <a:latin typeface="AdvOTdd63dae3"/>
              </a:rPr>
              <a:t>les in a dataset </a:t>
            </a:r>
            <a:r>
              <a:rPr lang="en-US" sz="1200" b="1" dirty="0" err="1">
                <a:effectLst/>
                <a:latin typeface="AdvOTdd63dae3"/>
              </a:rPr>
              <a:t>mvTCR</a:t>
            </a:r>
            <a:r>
              <a:rPr lang="en-US" sz="1200" b="1" dirty="0">
                <a:effectLst/>
                <a:latin typeface="AdvOTdd63dae3"/>
              </a:rPr>
              <a:t> incorporates less TCR information</a:t>
            </a:r>
            <a:endParaRPr lang="en-US" sz="800" dirty="0"/>
          </a:p>
          <a:p>
            <a:endParaRPr lang="en-US" dirty="0"/>
          </a:p>
          <a:p>
            <a:endParaRPr lang="en-US" dirty="0"/>
          </a:p>
        </p:txBody>
      </p:sp>
      <p:sp>
        <p:nvSpPr>
          <p:cNvPr id="4" name="Slide Number Placeholder 3">
            <a:extLst>
              <a:ext uri="{FF2B5EF4-FFF2-40B4-BE49-F238E27FC236}">
                <a16:creationId xmlns:a16="http://schemas.microsoft.com/office/drawing/2014/main" id="{D4F90D2B-4B68-05EC-855E-8E78D7FE4C55}"/>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617857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F4F3D-8796-A4D1-50F8-F5846EA9A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3127EB-56D5-30C0-7456-5ADAC0F0F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99186-E361-66DC-180A-0E87B02F28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a:extLst>
              <a:ext uri="{FF2B5EF4-FFF2-40B4-BE49-F238E27FC236}">
                <a16:creationId xmlns:a16="http://schemas.microsoft.com/office/drawing/2014/main" id="{D6BDF543-A349-6DF0-113C-33C6CCCC599F}"/>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651798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9/3/24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9/3/24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9/3/24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9/3/24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9/3/24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9/3/24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9/3/24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9/3/24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9/3/24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9/3/24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9/3/24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9/3/24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nas.org/doi/full/10.1073/pnas.2213264120#core-r1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9-3-2024</a:t>
            </a:r>
          </a:p>
          <a:p>
            <a:r>
              <a:rPr lang="en-US" dirty="0"/>
              <a:t>Ty Bottorff</a:t>
            </a:r>
          </a:p>
        </p:txBody>
      </p:sp>
      <p:pic>
        <p:nvPicPr>
          <p:cNvPr id="4" name="Picture 3">
            <a:extLst>
              <a:ext uri="{FF2B5EF4-FFF2-40B4-BE49-F238E27FC236}">
                <a16:creationId xmlns:a16="http://schemas.microsoft.com/office/drawing/2014/main" id="{050EE525-B54A-B9D1-DC13-73CF0535DA08}"/>
              </a:ext>
            </a:extLst>
          </p:cNvPr>
          <p:cNvPicPr>
            <a:picLocks noChangeAspect="1"/>
          </p:cNvPicPr>
          <p:nvPr/>
        </p:nvPicPr>
        <p:blipFill>
          <a:blip r:embed="rId3"/>
          <a:stretch>
            <a:fillRect/>
          </a:stretch>
        </p:blipFill>
        <p:spPr>
          <a:xfrm>
            <a:off x="4156824" y="0"/>
            <a:ext cx="7806581" cy="6857372"/>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B1721-865B-515B-B4C7-CA9634593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4C07C-FC73-F247-D7AD-F698527C041D}"/>
              </a:ext>
            </a:extLst>
          </p:cNvPr>
          <p:cNvSpPr>
            <a:spLocks noGrp="1"/>
          </p:cNvSpPr>
          <p:nvPr>
            <p:ph type="title"/>
          </p:nvPr>
        </p:nvSpPr>
        <p:spPr/>
        <p:txBody>
          <a:bodyPr/>
          <a:lstStyle/>
          <a:p>
            <a:r>
              <a:rPr lang="en-US" dirty="0"/>
              <a:t>Extra slides</a:t>
            </a:r>
          </a:p>
        </p:txBody>
      </p:sp>
      <p:sp>
        <p:nvSpPr>
          <p:cNvPr id="3" name="Content Placeholder 2">
            <a:extLst>
              <a:ext uri="{FF2B5EF4-FFF2-40B4-BE49-F238E27FC236}">
                <a16:creationId xmlns:a16="http://schemas.microsoft.com/office/drawing/2014/main" id="{5AB8E421-75D1-2A0E-3AF6-2E5E50DCF8DF}"/>
              </a:ext>
            </a:extLst>
          </p:cNvPr>
          <p:cNvSpPr>
            <a:spLocks noGrp="1"/>
          </p:cNvSpPr>
          <p:nvPr>
            <p:ph idx="1"/>
          </p:nvPr>
        </p:nvSpPr>
        <p:spPr/>
        <p:txBody>
          <a:bodyPr>
            <a:normAutofit/>
          </a:bodyPr>
          <a:lstStyle/>
          <a:p>
            <a:endParaRPr lang="en-US" sz="2400" dirty="0">
              <a:effectLst/>
              <a:latin typeface="AdvOTdd63dae3"/>
            </a:endParaRPr>
          </a:p>
        </p:txBody>
      </p:sp>
    </p:spTree>
    <p:extLst>
      <p:ext uri="{BB962C8B-B14F-4D97-AF65-F5344CB8AC3E}">
        <p14:creationId xmlns:p14="http://schemas.microsoft.com/office/powerpoint/2010/main" val="428381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976AE-26CF-1784-AB5B-389A8305D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AE301-1D1C-7C69-8D3F-86DEB430096D}"/>
              </a:ext>
            </a:extLst>
          </p:cNvPr>
          <p:cNvSpPr>
            <a:spLocks noGrp="1"/>
          </p:cNvSpPr>
          <p:nvPr>
            <p:ph type="title"/>
          </p:nvPr>
        </p:nvSpPr>
        <p:spPr/>
        <p:txBody>
          <a:bodyPr/>
          <a:lstStyle/>
          <a:p>
            <a:r>
              <a:rPr lang="en-US" dirty="0"/>
              <a:t>Methods</a:t>
            </a:r>
          </a:p>
        </p:txBody>
      </p:sp>
      <p:pic>
        <p:nvPicPr>
          <p:cNvPr id="4" name="Picture 3">
            <a:extLst>
              <a:ext uri="{FF2B5EF4-FFF2-40B4-BE49-F238E27FC236}">
                <a16:creationId xmlns:a16="http://schemas.microsoft.com/office/drawing/2014/main" id="{D1C09FBD-865F-60CB-F0C4-3A9B0822C334}"/>
              </a:ext>
            </a:extLst>
          </p:cNvPr>
          <p:cNvPicPr>
            <a:picLocks noChangeAspect="1"/>
          </p:cNvPicPr>
          <p:nvPr/>
        </p:nvPicPr>
        <p:blipFill>
          <a:blip r:embed="rId3"/>
          <a:stretch>
            <a:fillRect/>
          </a:stretch>
        </p:blipFill>
        <p:spPr>
          <a:xfrm>
            <a:off x="2781612" y="1246128"/>
            <a:ext cx="4255552" cy="1619369"/>
          </a:xfrm>
          <a:prstGeom prst="rect">
            <a:avLst/>
          </a:prstGeom>
        </p:spPr>
      </p:pic>
      <p:pic>
        <p:nvPicPr>
          <p:cNvPr id="5" name="Picture 4">
            <a:extLst>
              <a:ext uri="{FF2B5EF4-FFF2-40B4-BE49-F238E27FC236}">
                <a16:creationId xmlns:a16="http://schemas.microsoft.com/office/drawing/2014/main" id="{11E19C00-EEDE-4B87-607D-0E9A2256B13E}"/>
              </a:ext>
            </a:extLst>
          </p:cNvPr>
          <p:cNvPicPr>
            <a:picLocks noChangeAspect="1"/>
          </p:cNvPicPr>
          <p:nvPr/>
        </p:nvPicPr>
        <p:blipFill>
          <a:blip r:embed="rId4"/>
          <a:stretch>
            <a:fillRect/>
          </a:stretch>
        </p:blipFill>
        <p:spPr>
          <a:xfrm>
            <a:off x="2731008" y="3036499"/>
            <a:ext cx="4356761" cy="3821501"/>
          </a:xfrm>
          <a:prstGeom prst="rect">
            <a:avLst/>
          </a:prstGeom>
        </p:spPr>
      </p:pic>
      <p:pic>
        <p:nvPicPr>
          <p:cNvPr id="6" name="Picture 5">
            <a:extLst>
              <a:ext uri="{FF2B5EF4-FFF2-40B4-BE49-F238E27FC236}">
                <a16:creationId xmlns:a16="http://schemas.microsoft.com/office/drawing/2014/main" id="{6467FAF1-DD6B-33B7-59DE-759092F1FAAD}"/>
              </a:ext>
            </a:extLst>
          </p:cNvPr>
          <p:cNvPicPr>
            <a:picLocks noChangeAspect="1"/>
          </p:cNvPicPr>
          <p:nvPr/>
        </p:nvPicPr>
        <p:blipFill>
          <a:blip r:embed="rId5"/>
          <a:stretch>
            <a:fillRect/>
          </a:stretch>
        </p:blipFill>
        <p:spPr>
          <a:xfrm>
            <a:off x="7087769" y="1186284"/>
            <a:ext cx="4109613" cy="1850215"/>
          </a:xfrm>
          <a:prstGeom prst="rect">
            <a:avLst/>
          </a:prstGeom>
        </p:spPr>
      </p:pic>
      <p:pic>
        <p:nvPicPr>
          <p:cNvPr id="7" name="Picture 6">
            <a:extLst>
              <a:ext uri="{FF2B5EF4-FFF2-40B4-BE49-F238E27FC236}">
                <a16:creationId xmlns:a16="http://schemas.microsoft.com/office/drawing/2014/main" id="{2FFAE653-1EF2-3D3C-538B-D26A8E03385F}"/>
              </a:ext>
            </a:extLst>
          </p:cNvPr>
          <p:cNvPicPr>
            <a:picLocks noChangeAspect="1"/>
          </p:cNvPicPr>
          <p:nvPr/>
        </p:nvPicPr>
        <p:blipFill>
          <a:blip r:embed="rId6"/>
          <a:stretch>
            <a:fillRect/>
          </a:stretch>
        </p:blipFill>
        <p:spPr>
          <a:xfrm>
            <a:off x="7037164" y="3200691"/>
            <a:ext cx="4070399" cy="2979794"/>
          </a:xfrm>
          <a:prstGeom prst="rect">
            <a:avLst/>
          </a:prstGeom>
        </p:spPr>
      </p:pic>
    </p:spTree>
    <p:extLst>
      <p:ext uri="{BB962C8B-B14F-4D97-AF65-F5344CB8AC3E}">
        <p14:creationId xmlns:p14="http://schemas.microsoft.com/office/powerpoint/2010/main" val="149529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BEA79-0FB8-6916-CDCB-B0F02F70A8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286E1-9F79-B866-7B4F-4B99A77CBE90}"/>
              </a:ext>
            </a:extLst>
          </p:cNvPr>
          <p:cNvSpPr>
            <a:spLocks noGrp="1"/>
          </p:cNvSpPr>
          <p:nvPr>
            <p:ph type="title"/>
          </p:nvPr>
        </p:nvSpPr>
        <p:spPr/>
        <p:txBody>
          <a:bodyPr/>
          <a:lstStyle/>
          <a:p>
            <a:r>
              <a:rPr lang="en-US" dirty="0"/>
              <a:t>Methods</a:t>
            </a:r>
          </a:p>
        </p:txBody>
      </p:sp>
      <p:pic>
        <p:nvPicPr>
          <p:cNvPr id="3" name="Picture 2">
            <a:extLst>
              <a:ext uri="{FF2B5EF4-FFF2-40B4-BE49-F238E27FC236}">
                <a16:creationId xmlns:a16="http://schemas.microsoft.com/office/drawing/2014/main" id="{DEAEE1E1-9A6F-0E8D-63C6-86D7B3F74014}"/>
              </a:ext>
            </a:extLst>
          </p:cNvPr>
          <p:cNvPicPr>
            <a:picLocks noChangeAspect="1"/>
          </p:cNvPicPr>
          <p:nvPr/>
        </p:nvPicPr>
        <p:blipFill>
          <a:blip r:embed="rId3"/>
          <a:stretch>
            <a:fillRect/>
          </a:stretch>
        </p:blipFill>
        <p:spPr>
          <a:xfrm>
            <a:off x="241171" y="1328946"/>
            <a:ext cx="3870960" cy="1636411"/>
          </a:xfrm>
          <a:prstGeom prst="rect">
            <a:avLst/>
          </a:prstGeom>
        </p:spPr>
      </p:pic>
      <p:pic>
        <p:nvPicPr>
          <p:cNvPr id="8" name="Picture 7">
            <a:extLst>
              <a:ext uri="{FF2B5EF4-FFF2-40B4-BE49-F238E27FC236}">
                <a16:creationId xmlns:a16="http://schemas.microsoft.com/office/drawing/2014/main" id="{8C5F1117-6288-A979-5811-31ECF27B0173}"/>
              </a:ext>
            </a:extLst>
          </p:cNvPr>
          <p:cNvPicPr>
            <a:picLocks noChangeAspect="1"/>
          </p:cNvPicPr>
          <p:nvPr/>
        </p:nvPicPr>
        <p:blipFill>
          <a:blip r:embed="rId4"/>
          <a:stretch>
            <a:fillRect/>
          </a:stretch>
        </p:blipFill>
        <p:spPr>
          <a:xfrm>
            <a:off x="192164" y="3035808"/>
            <a:ext cx="3968974" cy="3822192"/>
          </a:xfrm>
          <a:prstGeom prst="rect">
            <a:avLst/>
          </a:prstGeom>
        </p:spPr>
      </p:pic>
      <p:pic>
        <p:nvPicPr>
          <p:cNvPr id="9" name="Picture 8">
            <a:extLst>
              <a:ext uri="{FF2B5EF4-FFF2-40B4-BE49-F238E27FC236}">
                <a16:creationId xmlns:a16="http://schemas.microsoft.com/office/drawing/2014/main" id="{33047A42-3EB3-9720-2675-DDB6E2AB6BBA}"/>
              </a:ext>
            </a:extLst>
          </p:cNvPr>
          <p:cNvPicPr>
            <a:picLocks noChangeAspect="1"/>
          </p:cNvPicPr>
          <p:nvPr/>
        </p:nvPicPr>
        <p:blipFill>
          <a:blip r:embed="rId5"/>
          <a:stretch>
            <a:fillRect/>
          </a:stretch>
        </p:blipFill>
        <p:spPr>
          <a:xfrm>
            <a:off x="4193671" y="1385269"/>
            <a:ext cx="3886200" cy="2268855"/>
          </a:xfrm>
          <a:prstGeom prst="rect">
            <a:avLst/>
          </a:prstGeom>
        </p:spPr>
      </p:pic>
    </p:spTree>
    <p:extLst>
      <p:ext uri="{BB962C8B-B14F-4D97-AF65-F5344CB8AC3E}">
        <p14:creationId xmlns:p14="http://schemas.microsoft.com/office/powerpoint/2010/main" val="2741057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FD67D-4946-283B-11D3-F68D592B3C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EBCE51-524F-DC1C-46FC-C9C12428E234}"/>
              </a:ext>
            </a:extLst>
          </p:cNvPr>
          <p:cNvSpPr>
            <a:spLocks noGrp="1"/>
          </p:cNvSpPr>
          <p:nvPr>
            <p:ph type="title"/>
          </p:nvPr>
        </p:nvSpPr>
        <p:spPr/>
        <p:txBody>
          <a:bodyPr/>
          <a:lstStyle/>
          <a:p>
            <a:r>
              <a:rPr lang="en-US" dirty="0"/>
              <a:t>RNA (Seurat) vs. RNA+TCR (</a:t>
            </a:r>
            <a:r>
              <a:rPr lang="en-US" dirty="0" err="1"/>
              <a:t>mvTCR</a:t>
            </a:r>
            <a:r>
              <a:rPr lang="en-US" dirty="0"/>
              <a:t>) UMAPs: patient ID</a:t>
            </a:r>
          </a:p>
        </p:txBody>
      </p:sp>
      <p:pic>
        <p:nvPicPr>
          <p:cNvPr id="4" name="Picture 3">
            <a:extLst>
              <a:ext uri="{FF2B5EF4-FFF2-40B4-BE49-F238E27FC236}">
                <a16:creationId xmlns:a16="http://schemas.microsoft.com/office/drawing/2014/main" id="{81203F9E-7857-523E-1343-E89E2C621615}"/>
              </a:ext>
            </a:extLst>
          </p:cNvPr>
          <p:cNvPicPr>
            <a:picLocks noChangeAspect="1"/>
          </p:cNvPicPr>
          <p:nvPr/>
        </p:nvPicPr>
        <p:blipFill>
          <a:blip r:embed="rId3"/>
          <a:stretch>
            <a:fillRect/>
          </a:stretch>
        </p:blipFill>
        <p:spPr>
          <a:xfrm>
            <a:off x="337457" y="2382531"/>
            <a:ext cx="5918079" cy="3572704"/>
          </a:xfrm>
          <a:prstGeom prst="rect">
            <a:avLst/>
          </a:prstGeom>
        </p:spPr>
      </p:pic>
      <p:sp>
        <p:nvSpPr>
          <p:cNvPr id="9" name="TextBox 8">
            <a:extLst>
              <a:ext uri="{FF2B5EF4-FFF2-40B4-BE49-F238E27FC236}">
                <a16:creationId xmlns:a16="http://schemas.microsoft.com/office/drawing/2014/main" id="{74821C77-5F48-F183-837B-09DBCE1E564C}"/>
              </a:ext>
            </a:extLst>
          </p:cNvPr>
          <p:cNvSpPr txBox="1"/>
          <p:nvPr/>
        </p:nvSpPr>
        <p:spPr>
          <a:xfrm>
            <a:off x="3000581" y="6208878"/>
            <a:ext cx="591829" cy="369332"/>
          </a:xfrm>
          <a:prstGeom prst="rect">
            <a:avLst/>
          </a:prstGeom>
          <a:noFill/>
        </p:spPr>
        <p:txBody>
          <a:bodyPr wrap="none" rtlCol="0">
            <a:spAutoFit/>
          </a:bodyPr>
          <a:lstStyle/>
          <a:p>
            <a:r>
              <a:rPr lang="en-US" dirty="0"/>
              <a:t>RNA</a:t>
            </a:r>
          </a:p>
        </p:txBody>
      </p:sp>
      <p:sp>
        <p:nvSpPr>
          <p:cNvPr id="10" name="TextBox 9">
            <a:extLst>
              <a:ext uri="{FF2B5EF4-FFF2-40B4-BE49-F238E27FC236}">
                <a16:creationId xmlns:a16="http://schemas.microsoft.com/office/drawing/2014/main" id="{34D08C0B-91C0-BFE9-099C-787F3942B457}"/>
              </a:ext>
            </a:extLst>
          </p:cNvPr>
          <p:cNvSpPr txBox="1"/>
          <p:nvPr/>
        </p:nvSpPr>
        <p:spPr>
          <a:xfrm>
            <a:off x="8556172" y="6208878"/>
            <a:ext cx="1168974" cy="369332"/>
          </a:xfrm>
          <a:prstGeom prst="rect">
            <a:avLst/>
          </a:prstGeom>
          <a:noFill/>
        </p:spPr>
        <p:txBody>
          <a:bodyPr wrap="none" rtlCol="0">
            <a:spAutoFit/>
          </a:bodyPr>
          <a:lstStyle/>
          <a:p>
            <a:r>
              <a:rPr lang="en-US" dirty="0"/>
              <a:t>RNA + TCR</a:t>
            </a:r>
          </a:p>
        </p:txBody>
      </p:sp>
      <p:pic>
        <p:nvPicPr>
          <p:cNvPr id="3" name="Picture 2">
            <a:extLst>
              <a:ext uri="{FF2B5EF4-FFF2-40B4-BE49-F238E27FC236}">
                <a16:creationId xmlns:a16="http://schemas.microsoft.com/office/drawing/2014/main" id="{6DD33EB9-9679-5287-C76D-F1625CF1C398}"/>
              </a:ext>
            </a:extLst>
          </p:cNvPr>
          <p:cNvPicPr>
            <a:picLocks noChangeAspect="1"/>
          </p:cNvPicPr>
          <p:nvPr/>
        </p:nvPicPr>
        <p:blipFill>
          <a:blip r:embed="rId4"/>
          <a:stretch>
            <a:fillRect/>
          </a:stretch>
        </p:blipFill>
        <p:spPr>
          <a:xfrm>
            <a:off x="6320741" y="1769782"/>
            <a:ext cx="5639836" cy="4439096"/>
          </a:xfrm>
          <a:prstGeom prst="rect">
            <a:avLst/>
          </a:prstGeom>
        </p:spPr>
      </p:pic>
    </p:spTree>
    <p:extLst>
      <p:ext uri="{BB962C8B-B14F-4D97-AF65-F5344CB8AC3E}">
        <p14:creationId xmlns:p14="http://schemas.microsoft.com/office/powerpoint/2010/main" val="2995806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RNA (Seurat) vs. RNA+TCR (</a:t>
            </a:r>
            <a:r>
              <a:rPr lang="en-US" dirty="0" err="1"/>
              <a:t>mvTCR</a:t>
            </a:r>
            <a:r>
              <a:rPr lang="en-US" dirty="0"/>
              <a:t>) UMAPs: cell type</a:t>
            </a:r>
          </a:p>
        </p:txBody>
      </p:sp>
      <p:pic>
        <p:nvPicPr>
          <p:cNvPr id="6" name="Picture 5">
            <a:extLst>
              <a:ext uri="{FF2B5EF4-FFF2-40B4-BE49-F238E27FC236}">
                <a16:creationId xmlns:a16="http://schemas.microsoft.com/office/drawing/2014/main" id="{4CD62AD5-94C6-D80D-E0B8-61087928D24F}"/>
              </a:ext>
            </a:extLst>
          </p:cNvPr>
          <p:cNvPicPr>
            <a:picLocks noChangeAspect="1"/>
          </p:cNvPicPr>
          <p:nvPr/>
        </p:nvPicPr>
        <p:blipFill>
          <a:blip r:embed="rId3"/>
          <a:stretch>
            <a:fillRect/>
          </a:stretch>
        </p:blipFill>
        <p:spPr>
          <a:xfrm>
            <a:off x="3405293" y="1387034"/>
            <a:ext cx="4401101" cy="2684223"/>
          </a:xfrm>
          <a:prstGeom prst="rect">
            <a:avLst/>
          </a:prstGeom>
        </p:spPr>
      </p:pic>
      <p:sp>
        <p:nvSpPr>
          <p:cNvPr id="12" name="TextBox 11">
            <a:extLst>
              <a:ext uri="{FF2B5EF4-FFF2-40B4-BE49-F238E27FC236}">
                <a16:creationId xmlns:a16="http://schemas.microsoft.com/office/drawing/2014/main" id="{DF755FBB-CF9A-09A2-520D-2305E883D993}"/>
              </a:ext>
            </a:extLst>
          </p:cNvPr>
          <p:cNvSpPr txBox="1"/>
          <p:nvPr/>
        </p:nvSpPr>
        <p:spPr>
          <a:xfrm>
            <a:off x="2471057" y="2359813"/>
            <a:ext cx="591829" cy="369332"/>
          </a:xfrm>
          <a:prstGeom prst="rect">
            <a:avLst/>
          </a:prstGeom>
          <a:noFill/>
        </p:spPr>
        <p:txBody>
          <a:bodyPr wrap="none" rtlCol="0">
            <a:spAutoFit/>
          </a:bodyPr>
          <a:lstStyle/>
          <a:p>
            <a:r>
              <a:rPr lang="en-US" dirty="0"/>
              <a:t>RNA</a:t>
            </a:r>
          </a:p>
        </p:txBody>
      </p:sp>
      <p:sp>
        <p:nvSpPr>
          <p:cNvPr id="13" name="TextBox 12">
            <a:extLst>
              <a:ext uri="{FF2B5EF4-FFF2-40B4-BE49-F238E27FC236}">
                <a16:creationId xmlns:a16="http://schemas.microsoft.com/office/drawing/2014/main" id="{E6E0F0F0-47CD-3B8F-F931-F0704504AC41}"/>
              </a:ext>
            </a:extLst>
          </p:cNvPr>
          <p:cNvSpPr txBox="1"/>
          <p:nvPr/>
        </p:nvSpPr>
        <p:spPr>
          <a:xfrm>
            <a:off x="226257" y="5190717"/>
            <a:ext cx="1168974" cy="369332"/>
          </a:xfrm>
          <a:prstGeom prst="rect">
            <a:avLst/>
          </a:prstGeom>
          <a:noFill/>
        </p:spPr>
        <p:txBody>
          <a:bodyPr wrap="none" rtlCol="0">
            <a:spAutoFit/>
          </a:bodyPr>
          <a:lstStyle/>
          <a:p>
            <a:r>
              <a:rPr lang="en-US" dirty="0"/>
              <a:t>RNA + TCR</a:t>
            </a:r>
          </a:p>
        </p:txBody>
      </p:sp>
      <p:pic>
        <p:nvPicPr>
          <p:cNvPr id="3" name="Picture 2">
            <a:extLst>
              <a:ext uri="{FF2B5EF4-FFF2-40B4-BE49-F238E27FC236}">
                <a16:creationId xmlns:a16="http://schemas.microsoft.com/office/drawing/2014/main" id="{E29EAC92-711D-5574-3400-A9133747B50C}"/>
              </a:ext>
            </a:extLst>
          </p:cNvPr>
          <p:cNvPicPr>
            <a:picLocks noChangeAspect="1"/>
          </p:cNvPicPr>
          <p:nvPr/>
        </p:nvPicPr>
        <p:blipFill>
          <a:blip r:embed="rId4"/>
          <a:stretch>
            <a:fillRect/>
          </a:stretch>
        </p:blipFill>
        <p:spPr>
          <a:xfrm>
            <a:off x="1885709" y="4228410"/>
            <a:ext cx="3886200" cy="2485111"/>
          </a:xfrm>
          <a:prstGeom prst="rect">
            <a:avLst/>
          </a:prstGeom>
        </p:spPr>
      </p:pic>
      <p:pic>
        <p:nvPicPr>
          <p:cNvPr id="4" name="Picture 3">
            <a:extLst>
              <a:ext uri="{FF2B5EF4-FFF2-40B4-BE49-F238E27FC236}">
                <a16:creationId xmlns:a16="http://schemas.microsoft.com/office/drawing/2014/main" id="{2FFA50AB-A225-9BA1-DE03-7BB8056FF53E}"/>
              </a:ext>
            </a:extLst>
          </p:cNvPr>
          <p:cNvPicPr>
            <a:picLocks noChangeAspect="1"/>
          </p:cNvPicPr>
          <p:nvPr/>
        </p:nvPicPr>
        <p:blipFill>
          <a:blip r:embed="rId5"/>
          <a:stretch>
            <a:fillRect/>
          </a:stretch>
        </p:blipFill>
        <p:spPr>
          <a:xfrm>
            <a:off x="5876424" y="4228410"/>
            <a:ext cx="4401102" cy="2515540"/>
          </a:xfrm>
          <a:prstGeom prst="rect">
            <a:avLst/>
          </a:prstGeom>
        </p:spPr>
      </p:pic>
    </p:spTree>
    <p:extLst>
      <p:ext uri="{BB962C8B-B14F-4D97-AF65-F5344CB8AC3E}">
        <p14:creationId xmlns:p14="http://schemas.microsoft.com/office/powerpoint/2010/main" val="2101948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8CBF-E910-C405-6651-FDF6715636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F1F4C-DA66-CDBD-09C6-9500B9F85A86}"/>
              </a:ext>
            </a:extLst>
          </p:cNvPr>
          <p:cNvSpPr>
            <a:spLocks noGrp="1"/>
          </p:cNvSpPr>
          <p:nvPr>
            <p:ph type="title"/>
          </p:nvPr>
        </p:nvSpPr>
        <p:spPr/>
        <p:txBody>
          <a:bodyPr/>
          <a:lstStyle/>
          <a:p>
            <a:r>
              <a:rPr lang="en-US" dirty="0"/>
              <a:t>RNA (Seurat) vs. RNA+TCR (</a:t>
            </a:r>
            <a:r>
              <a:rPr lang="en-US" dirty="0" err="1"/>
              <a:t>mvTCR</a:t>
            </a:r>
            <a:r>
              <a:rPr lang="en-US" dirty="0"/>
              <a:t>) UMAPs: </a:t>
            </a:r>
            <a:r>
              <a:rPr lang="en-US" dirty="0" err="1"/>
              <a:t>irAE</a:t>
            </a:r>
            <a:r>
              <a:rPr lang="en-US" dirty="0"/>
              <a:t> status</a:t>
            </a:r>
          </a:p>
        </p:txBody>
      </p:sp>
      <p:pic>
        <p:nvPicPr>
          <p:cNvPr id="4" name="Picture 3">
            <a:extLst>
              <a:ext uri="{FF2B5EF4-FFF2-40B4-BE49-F238E27FC236}">
                <a16:creationId xmlns:a16="http://schemas.microsoft.com/office/drawing/2014/main" id="{F1CA4051-DD8B-527C-1659-9B53B479E931}"/>
              </a:ext>
            </a:extLst>
          </p:cNvPr>
          <p:cNvPicPr>
            <a:picLocks noChangeAspect="1"/>
          </p:cNvPicPr>
          <p:nvPr/>
        </p:nvPicPr>
        <p:blipFill>
          <a:blip r:embed="rId3"/>
          <a:stretch>
            <a:fillRect/>
          </a:stretch>
        </p:blipFill>
        <p:spPr>
          <a:xfrm>
            <a:off x="115229" y="2240740"/>
            <a:ext cx="5980771" cy="3801112"/>
          </a:xfrm>
          <a:prstGeom prst="rect">
            <a:avLst/>
          </a:prstGeom>
        </p:spPr>
      </p:pic>
      <p:sp>
        <p:nvSpPr>
          <p:cNvPr id="5" name="TextBox 4">
            <a:extLst>
              <a:ext uri="{FF2B5EF4-FFF2-40B4-BE49-F238E27FC236}">
                <a16:creationId xmlns:a16="http://schemas.microsoft.com/office/drawing/2014/main" id="{339D522E-52B9-A484-115F-E801DC9A49B6}"/>
              </a:ext>
            </a:extLst>
          </p:cNvPr>
          <p:cNvSpPr txBox="1"/>
          <p:nvPr/>
        </p:nvSpPr>
        <p:spPr>
          <a:xfrm>
            <a:off x="2481128" y="6123543"/>
            <a:ext cx="591829" cy="369332"/>
          </a:xfrm>
          <a:prstGeom prst="rect">
            <a:avLst/>
          </a:prstGeom>
          <a:noFill/>
        </p:spPr>
        <p:txBody>
          <a:bodyPr wrap="none" rtlCol="0">
            <a:spAutoFit/>
          </a:bodyPr>
          <a:lstStyle/>
          <a:p>
            <a:r>
              <a:rPr lang="en-US" dirty="0"/>
              <a:t>RNA</a:t>
            </a:r>
          </a:p>
        </p:txBody>
      </p:sp>
      <p:sp>
        <p:nvSpPr>
          <p:cNvPr id="8" name="TextBox 7">
            <a:extLst>
              <a:ext uri="{FF2B5EF4-FFF2-40B4-BE49-F238E27FC236}">
                <a16:creationId xmlns:a16="http://schemas.microsoft.com/office/drawing/2014/main" id="{D2CAC7D6-5B5E-A3CB-D809-63837A5036BB}"/>
              </a:ext>
            </a:extLst>
          </p:cNvPr>
          <p:cNvSpPr txBox="1"/>
          <p:nvPr/>
        </p:nvSpPr>
        <p:spPr>
          <a:xfrm>
            <a:off x="8016200" y="6123543"/>
            <a:ext cx="1168974" cy="369332"/>
          </a:xfrm>
          <a:prstGeom prst="rect">
            <a:avLst/>
          </a:prstGeom>
          <a:noFill/>
        </p:spPr>
        <p:txBody>
          <a:bodyPr wrap="none" rtlCol="0">
            <a:spAutoFit/>
          </a:bodyPr>
          <a:lstStyle/>
          <a:p>
            <a:r>
              <a:rPr lang="en-US" dirty="0"/>
              <a:t>RNA + TCR</a:t>
            </a:r>
          </a:p>
        </p:txBody>
      </p:sp>
      <p:pic>
        <p:nvPicPr>
          <p:cNvPr id="3" name="Picture 2">
            <a:extLst>
              <a:ext uri="{FF2B5EF4-FFF2-40B4-BE49-F238E27FC236}">
                <a16:creationId xmlns:a16="http://schemas.microsoft.com/office/drawing/2014/main" id="{6902A394-2344-A7B5-274D-BCD3FA40CA7C}"/>
              </a:ext>
            </a:extLst>
          </p:cNvPr>
          <p:cNvPicPr>
            <a:picLocks noChangeAspect="1"/>
          </p:cNvPicPr>
          <p:nvPr/>
        </p:nvPicPr>
        <p:blipFill>
          <a:blip r:embed="rId4"/>
          <a:stretch>
            <a:fillRect/>
          </a:stretch>
        </p:blipFill>
        <p:spPr>
          <a:xfrm>
            <a:off x="6039699" y="2240740"/>
            <a:ext cx="6152301" cy="3715938"/>
          </a:xfrm>
          <a:prstGeom prst="rect">
            <a:avLst/>
          </a:prstGeom>
        </p:spPr>
      </p:pic>
    </p:spTree>
    <p:extLst>
      <p:ext uri="{BB962C8B-B14F-4D97-AF65-F5344CB8AC3E}">
        <p14:creationId xmlns:p14="http://schemas.microsoft.com/office/powerpoint/2010/main" val="4129299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31115-16FC-FE76-854E-5919E5B50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84E07E-FBC3-263C-C135-B20D2C28867B}"/>
              </a:ext>
            </a:extLst>
          </p:cNvPr>
          <p:cNvSpPr>
            <a:spLocks noGrp="1"/>
          </p:cNvSpPr>
          <p:nvPr>
            <p:ph type="title"/>
          </p:nvPr>
        </p:nvSpPr>
        <p:spPr/>
        <p:txBody>
          <a:bodyPr/>
          <a:lstStyle/>
          <a:p>
            <a:r>
              <a:rPr lang="en-US" dirty="0"/>
              <a:t>RNA+TCR (</a:t>
            </a:r>
            <a:r>
              <a:rPr lang="en-US" dirty="0" err="1"/>
              <a:t>mvTCR</a:t>
            </a:r>
            <a:r>
              <a:rPr lang="en-US" dirty="0"/>
              <a:t>) UMAP: clonotype size</a:t>
            </a:r>
          </a:p>
        </p:txBody>
      </p:sp>
      <p:pic>
        <p:nvPicPr>
          <p:cNvPr id="7" name="Picture 6">
            <a:extLst>
              <a:ext uri="{FF2B5EF4-FFF2-40B4-BE49-F238E27FC236}">
                <a16:creationId xmlns:a16="http://schemas.microsoft.com/office/drawing/2014/main" id="{2E863236-2076-4B5D-4C7B-D84C651CD3D1}"/>
              </a:ext>
            </a:extLst>
          </p:cNvPr>
          <p:cNvPicPr>
            <a:picLocks noChangeAspect="1"/>
          </p:cNvPicPr>
          <p:nvPr/>
        </p:nvPicPr>
        <p:blipFill>
          <a:blip r:embed="rId3"/>
          <a:stretch>
            <a:fillRect/>
          </a:stretch>
        </p:blipFill>
        <p:spPr>
          <a:xfrm>
            <a:off x="2523281" y="1613952"/>
            <a:ext cx="6220428" cy="4878923"/>
          </a:xfrm>
          <a:prstGeom prst="rect">
            <a:avLst/>
          </a:prstGeom>
        </p:spPr>
      </p:pic>
    </p:spTree>
    <p:extLst>
      <p:ext uri="{BB962C8B-B14F-4D97-AF65-F5344CB8AC3E}">
        <p14:creationId xmlns:p14="http://schemas.microsoft.com/office/powerpoint/2010/main" val="28981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4791-7F4B-0644-E073-5FD1F61D0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6BE2EC-6E25-DEAC-8874-BD146ACA5995}"/>
              </a:ext>
            </a:extLst>
          </p:cNvPr>
          <p:cNvSpPr>
            <a:spLocks noGrp="1"/>
          </p:cNvSpPr>
          <p:nvPr>
            <p:ph type="title"/>
          </p:nvPr>
        </p:nvSpPr>
        <p:spPr/>
        <p:txBody>
          <a:bodyPr/>
          <a:lstStyle/>
          <a:p>
            <a:r>
              <a:rPr lang="en-US" dirty="0"/>
              <a:t>Clonotypes are often similar phenotypically</a:t>
            </a:r>
          </a:p>
        </p:txBody>
      </p:sp>
      <p:pic>
        <p:nvPicPr>
          <p:cNvPr id="10" name="Picture 9">
            <a:extLst>
              <a:ext uri="{FF2B5EF4-FFF2-40B4-BE49-F238E27FC236}">
                <a16:creationId xmlns:a16="http://schemas.microsoft.com/office/drawing/2014/main" id="{D4332C12-1C35-2138-F132-31F4353BC619}"/>
              </a:ext>
            </a:extLst>
          </p:cNvPr>
          <p:cNvPicPr>
            <a:picLocks noChangeAspect="1"/>
          </p:cNvPicPr>
          <p:nvPr/>
        </p:nvPicPr>
        <p:blipFill>
          <a:blip r:embed="rId3"/>
          <a:stretch>
            <a:fillRect/>
          </a:stretch>
        </p:blipFill>
        <p:spPr>
          <a:xfrm>
            <a:off x="1476632" y="1690688"/>
            <a:ext cx="8457098" cy="4176263"/>
          </a:xfrm>
          <a:prstGeom prst="rect">
            <a:avLst/>
          </a:prstGeom>
        </p:spPr>
      </p:pic>
      <p:sp>
        <p:nvSpPr>
          <p:cNvPr id="11" name="TextBox 10">
            <a:extLst>
              <a:ext uri="{FF2B5EF4-FFF2-40B4-BE49-F238E27FC236}">
                <a16:creationId xmlns:a16="http://schemas.microsoft.com/office/drawing/2014/main" id="{1ED6B27D-BC68-083B-4D94-7901B823679A}"/>
              </a:ext>
            </a:extLst>
          </p:cNvPr>
          <p:cNvSpPr txBox="1"/>
          <p:nvPr/>
        </p:nvSpPr>
        <p:spPr>
          <a:xfrm>
            <a:off x="4030317" y="5866951"/>
            <a:ext cx="6190488" cy="369332"/>
          </a:xfrm>
          <a:prstGeom prst="rect">
            <a:avLst/>
          </a:prstGeom>
          <a:noFill/>
        </p:spPr>
        <p:txBody>
          <a:bodyPr wrap="square">
            <a:spAutoFit/>
          </a:bodyPr>
          <a:lstStyle/>
          <a:p>
            <a:r>
              <a:rPr lang="en-US" dirty="0" err="1"/>
              <a:t>Zemmour</a:t>
            </a:r>
            <a:r>
              <a:rPr lang="en-US" dirty="0"/>
              <a:t> et al. (2018) </a:t>
            </a:r>
            <a:r>
              <a:rPr lang="en-US" i="1" dirty="0"/>
              <a:t>Nat Immunol</a:t>
            </a:r>
          </a:p>
        </p:txBody>
      </p:sp>
    </p:spTree>
    <p:extLst>
      <p:ext uri="{BB962C8B-B14F-4D97-AF65-F5344CB8AC3E}">
        <p14:creationId xmlns:p14="http://schemas.microsoft.com/office/powerpoint/2010/main" val="4167557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D20C0-4C5D-D6B2-7783-49E5222B6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98E4D-2DC8-D392-3521-5C084B983D92}"/>
              </a:ext>
            </a:extLst>
          </p:cNvPr>
          <p:cNvSpPr>
            <a:spLocks noGrp="1"/>
          </p:cNvSpPr>
          <p:nvPr>
            <p:ph type="title"/>
          </p:nvPr>
        </p:nvSpPr>
        <p:spPr/>
        <p:txBody>
          <a:bodyPr>
            <a:normAutofit fontScale="90000"/>
          </a:bodyPr>
          <a:lstStyle/>
          <a:p>
            <a:r>
              <a:rPr lang="en-US" dirty="0"/>
              <a:t>TCRs with similar sequences often bind same epitope, but dissimilar TCRs may bind same epitope (distinct binding mode)</a:t>
            </a:r>
          </a:p>
        </p:txBody>
      </p:sp>
      <p:pic>
        <p:nvPicPr>
          <p:cNvPr id="5" name="Picture 4">
            <a:extLst>
              <a:ext uri="{FF2B5EF4-FFF2-40B4-BE49-F238E27FC236}">
                <a16:creationId xmlns:a16="http://schemas.microsoft.com/office/drawing/2014/main" id="{D8A6B3AA-8453-3D26-B669-6365114A507E}"/>
              </a:ext>
            </a:extLst>
          </p:cNvPr>
          <p:cNvPicPr>
            <a:picLocks noChangeAspect="1"/>
          </p:cNvPicPr>
          <p:nvPr/>
        </p:nvPicPr>
        <p:blipFill>
          <a:blip r:embed="rId3"/>
          <a:stretch>
            <a:fillRect/>
          </a:stretch>
        </p:blipFill>
        <p:spPr>
          <a:xfrm>
            <a:off x="699268" y="1690688"/>
            <a:ext cx="4838719" cy="4627390"/>
          </a:xfrm>
          <a:prstGeom prst="rect">
            <a:avLst/>
          </a:prstGeom>
        </p:spPr>
      </p:pic>
      <p:sp>
        <p:nvSpPr>
          <p:cNvPr id="7" name="TextBox 6">
            <a:extLst>
              <a:ext uri="{FF2B5EF4-FFF2-40B4-BE49-F238E27FC236}">
                <a16:creationId xmlns:a16="http://schemas.microsoft.com/office/drawing/2014/main" id="{298212F4-3FE0-E96A-FD31-9B81FD953080}"/>
              </a:ext>
            </a:extLst>
          </p:cNvPr>
          <p:cNvSpPr txBox="1"/>
          <p:nvPr/>
        </p:nvSpPr>
        <p:spPr>
          <a:xfrm>
            <a:off x="6092952" y="6308209"/>
            <a:ext cx="6099048" cy="369332"/>
          </a:xfrm>
          <a:prstGeom prst="rect">
            <a:avLst/>
          </a:prstGeom>
          <a:noFill/>
        </p:spPr>
        <p:txBody>
          <a:bodyPr wrap="square">
            <a:spAutoFit/>
          </a:bodyPr>
          <a:lstStyle/>
          <a:p>
            <a:r>
              <a:rPr lang="en-US" dirty="0"/>
              <a:t>Mayer &amp; Callan Jr. (2023) </a:t>
            </a:r>
            <a:r>
              <a:rPr lang="en-US" i="1" dirty="0"/>
              <a:t>PNAS</a:t>
            </a:r>
          </a:p>
        </p:txBody>
      </p:sp>
      <p:sp>
        <p:nvSpPr>
          <p:cNvPr id="4" name="TextBox 3">
            <a:extLst>
              <a:ext uri="{FF2B5EF4-FFF2-40B4-BE49-F238E27FC236}">
                <a16:creationId xmlns:a16="http://schemas.microsoft.com/office/drawing/2014/main" id="{DB435974-7A31-C4BA-47A2-01DA7E6E61AF}"/>
              </a:ext>
            </a:extLst>
          </p:cNvPr>
          <p:cNvSpPr txBox="1"/>
          <p:nvPr/>
        </p:nvSpPr>
        <p:spPr>
          <a:xfrm>
            <a:off x="5682343" y="3140838"/>
            <a:ext cx="6096000" cy="2585323"/>
          </a:xfrm>
          <a:prstGeom prst="rect">
            <a:avLst/>
          </a:prstGeom>
          <a:noFill/>
        </p:spPr>
        <p:txBody>
          <a:bodyPr wrap="square">
            <a:spAutoFit/>
          </a:bodyPr>
          <a:lstStyle/>
          <a:p>
            <a:r>
              <a:rPr lang="en-US" b="0" u="none" strike="noStrike" dirty="0">
                <a:effectLst/>
              </a:rPr>
              <a:t>A) Sequence-similarity cluster map of TCRs binding to an Epstein-Barr Virus epitope as obtained by single-cell TCR sequencing following tetramer sorting (Data: Dash et al. (</a:t>
            </a:r>
            <a:r>
              <a:rPr lang="en-US" b="0" u="sng" dirty="0">
                <a:effectLst/>
                <a:hlinkClick r:id="rId4">
                  <a:extLst>
                    <a:ext uri="{A12FA001-AC4F-418D-AE19-62706E023703}">
                      <ahyp:hlinkClr xmlns:ahyp="http://schemas.microsoft.com/office/drawing/2018/hyperlinkcolor" val="tx"/>
                    </a:ext>
                  </a:extLst>
                </a:hlinkClick>
              </a:rPr>
              <a:t>14</a:t>
            </a:r>
            <a:r>
              <a:rPr lang="en-US" b="0" u="none" strike="noStrike" dirty="0">
                <a:effectLst/>
              </a:rPr>
              <a:t>), antigen BMLF). Lower (Upper) triangle shows pairwise distances of CDR3</a:t>
            </a:r>
            <a:r>
              <a:rPr lang="el-GR" b="0" u="none" strike="noStrike" dirty="0">
                <a:effectLst/>
              </a:rPr>
              <a:t>α (</a:t>
            </a:r>
            <a:r>
              <a:rPr lang="en-US" b="0" u="none" strike="noStrike" dirty="0">
                <a:effectLst/>
              </a:rPr>
              <a:t>CDR3</a:t>
            </a:r>
            <a:r>
              <a:rPr lang="el-GR" b="0" u="none" strike="noStrike" dirty="0">
                <a:effectLst/>
              </a:rPr>
              <a:t>β) </a:t>
            </a:r>
            <a:r>
              <a:rPr lang="en-US" b="0" u="none" strike="noStrike" dirty="0">
                <a:effectLst/>
              </a:rPr>
              <a:t>sequences. Sequences are ordered by average linkage hierarchical clustering based on summed </a:t>
            </a:r>
            <a:r>
              <a:rPr lang="el-GR" b="0" u="none" strike="noStrike" dirty="0" err="1">
                <a:effectLst/>
              </a:rPr>
              <a:t>αβ</a:t>
            </a:r>
            <a:r>
              <a:rPr lang="el-GR" b="0" u="none" strike="noStrike" dirty="0">
                <a:effectLst/>
              </a:rPr>
              <a:t> </a:t>
            </a:r>
            <a:r>
              <a:rPr lang="en-US" b="0" u="none" strike="noStrike" dirty="0">
                <a:effectLst/>
              </a:rPr>
              <a:t>distance. Columns on the left show the subject of origin and cluster assignment; sequences not belonging to a cluster based on a cutoff distance of 6 are shown in black.</a:t>
            </a:r>
            <a:endParaRPr lang="en-US" dirty="0"/>
          </a:p>
        </p:txBody>
      </p:sp>
    </p:spTree>
    <p:extLst>
      <p:ext uri="{BB962C8B-B14F-4D97-AF65-F5344CB8AC3E}">
        <p14:creationId xmlns:p14="http://schemas.microsoft.com/office/powerpoint/2010/main" val="746233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89345-BB74-A4FB-B702-339D2EFA86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9DDC9-CB42-98B6-91AD-BEDE39EED4B9}"/>
              </a:ext>
            </a:extLst>
          </p:cNvPr>
          <p:cNvSpPr>
            <a:spLocks noGrp="1"/>
          </p:cNvSpPr>
          <p:nvPr>
            <p:ph type="title"/>
          </p:nvPr>
        </p:nvSpPr>
        <p:spPr/>
        <p:txBody>
          <a:bodyPr/>
          <a:lstStyle/>
          <a:p>
            <a:r>
              <a:rPr lang="en-US" dirty="0"/>
              <a:t>Previous methods relied on correlations between unimodal analyses or were only at clonotype level</a:t>
            </a:r>
          </a:p>
        </p:txBody>
      </p:sp>
      <p:pic>
        <p:nvPicPr>
          <p:cNvPr id="9" name="Picture 8">
            <a:extLst>
              <a:ext uri="{FF2B5EF4-FFF2-40B4-BE49-F238E27FC236}">
                <a16:creationId xmlns:a16="http://schemas.microsoft.com/office/drawing/2014/main" id="{6A10BDC7-7130-C407-5F01-33AB3786037C}"/>
              </a:ext>
            </a:extLst>
          </p:cNvPr>
          <p:cNvPicPr>
            <a:picLocks noChangeAspect="1"/>
          </p:cNvPicPr>
          <p:nvPr/>
        </p:nvPicPr>
        <p:blipFill>
          <a:blip r:embed="rId3"/>
          <a:stretch>
            <a:fillRect/>
          </a:stretch>
        </p:blipFill>
        <p:spPr>
          <a:xfrm>
            <a:off x="271037" y="2723332"/>
            <a:ext cx="5266484" cy="2228128"/>
          </a:xfrm>
          <a:prstGeom prst="rect">
            <a:avLst/>
          </a:prstGeom>
        </p:spPr>
      </p:pic>
      <p:sp>
        <p:nvSpPr>
          <p:cNvPr id="10" name="TextBox 9">
            <a:extLst>
              <a:ext uri="{FF2B5EF4-FFF2-40B4-BE49-F238E27FC236}">
                <a16:creationId xmlns:a16="http://schemas.microsoft.com/office/drawing/2014/main" id="{CDB54841-5387-E6BE-3D22-8278F2BB312B}"/>
              </a:ext>
            </a:extLst>
          </p:cNvPr>
          <p:cNvSpPr txBox="1"/>
          <p:nvPr/>
        </p:nvSpPr>
        <p:spPr>
          <a:xfrm>
            <a:off x="1338560" y="5167311"/>
            <a:ext cx="3131438" cy="646331"/>
          </a:xfrm>
          <a:prstGeom prst="rect">
            <a:avLst/>
          </a:prstGeom>
          <a:noFill/>
        </p:spPr>
        <p:txBody>
          <a:bodyPr wrap="square" rtlCol="0">
            <a:spAutoFit/>
          </a:bodyPr>
          <a:lstStyle/>
          <a:p>
            <a:r>
              <a:rPr lang="en-US" dirty="0" err="1"/>
              <a:t>CoNGA</a:t>
            </a:r>
            <a:r>
              <a:rPr lang="en-US" dirty="0"/>
              <a:t>: </a:t>
            </a:r>
            <a:r>
              <a:rPr lang="en-US" dirty="0" err="1"/>
              <a:t>Schattgen</a:t>
            </a:r>
            <a:r>
              <a:rPr lang="en-US" dirty="0"/>
              <a:t> et al. (2021) </a:t>
            </a:r>
            <a:r>
              <a:rPr lang="en-US" i="1" dirty="0"/>
              <a:t>Nature Biotechnology</a:t>
            </a:r>
          </a:p>
        </p:txBody>
      </p:sp>
      <p:pic>
        <p:nvPicPr>
          <p:cNvPr id="1026" name="Picture 2" descr="Fig. 1">
            <a:extLst>
              <a:ext uri="{FF2B5EF4-FFF2-40B4-BE49-F238E27FC236}">
                <a16:creationId xmlns:a16="http://schemas.microsoft.com/office/drawing/2014/main" id="{67CCC9CE-AF01-3B6B-ADD6-9C2EA0182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992" y="1577341"/>
            <a:ext cx="5629154" cy="46514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FD0D41-DA8F-C7E1-C9C9-AA4E236D3E65}"/>
              </a:ext>
            </a:extLst>
          </p:cNvPr>
          <p:cNvSpPr txBox="1"/>
          <p:nvPr/>
        </p:nvSpPr>
        <p:spPr>
          <a:xfrm>
            <a:off x="7586966" y="6217246"/>
            <a:ext cx="3131438" cy="646331"/>
          </a:xfrm>
          <a:prstGeom prst="rect">
            <a:avLst/>
          </a:prstGeom>
          <a:noFill/>
        </p:spPr>
        <p:txBody>
          <a:bodyPr wrap="square" rtlCol="0">
            <a:spAutoFit/>
          </a:bodyPr>
          <a:lstStyle/>
          <a:p>
            <a:r>
              <a:rPr lang="en-US" dirty="0" err="1"/>
              <a:t>tessa</a:t>
            </a:r>
            <a:r>
              <a:rPr lang="en-US" dirty="0"/>
              <a:t>: Zhang et al. (2021) </a:t>
            </a:r>
            <a:r>
              <a:rPr lang="en-US" i="1" dirty="0"/>
              <a:t>Nature Methods</a:t>
            </a:r>
          </a:p>
        </p:txBody>
      </p:sp>
    </p:spTree>
    <p:extLst>
      <p:ext uri="{BB962C8B-B14F-4D97-AF65-F5344CB8AC3E}">
        <p14:creationId xmlns:p14="http://schemas.microsoft.com/office/powerpoint/2010/main" val="3284848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mvTCR</a:t>
            </a:r>
            <a:r>
              <a:rPr lang="en-US" dirty="0"/>
              <a:t>: a multi-view deep learning generative model for integrating TCR and transcriptome</a:t>
            </a:r>
          </a:p>
        </p:txBody>
      </p:sp>
      <p:pic>
        <p:nvPicPr>
          <p:cNvPr id="9" name="Picture 8">
            <a:extLst>
              <a:ext uri="{FF2B5EF4-FFF2-40B4-BE49-F238E27FC236}">
                <a16:creationId xmlns:a16="http://schemas.microsoft.com/office/drawing/2014/main" id="{04799C39-5407-7344-AB07-D9D99EE6F8FB}"/>
              </a:ext>
            </a:extLst>
          </p:cNvPr>
          <p:cNvPicPr>
            <a:picLocks noChangeAspect="1"/>
          </p:cNvPicPr>
          <p:nvPr/>
        </p:nvPicPr>
        <p:blipFill>
          <a:blip r:embed="rId3"/>
          <a:stretch>
            <a:fillRect/>
          </a:stretch>
        </p:blipFill>
        <p:spPr>
          <a:xfrm>
            <a:off x="838200" y="1635339"/>
            <a:ext cx="10515600" cy="4974216"/>
          </a:xfrm>
          <a:prstGeom prst="rect">
            <a:avLst/>
          </a:prstGeom>
        </p:spPr>
      </p:pic>
    </p:spTree>
    <p:extLst>
      <p:ext uri="{BB962C8B-B14F-4D97-AF65-F5344CB8AC3E}">
        <p14:creationId xmlns:p14="http://schemas.microsoft.com/office/powerpoint/2010/main" val="3754274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8C15A-E113-9751-AC04-4C7740AFF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7FE6B-0E79-FFAE-D6FF-36A009CC2519}"/>
              </a:ext>
            </a:extLst>
          </p:cNvPr>
          <p:cNvSpPr>
            <a:spLocks noGrp="1"/>
          </p:cNvSpPr>
          <p:nvPr>
            <p:ph type="title"/>
          </p:nvPr>
        </p:nvSpPr>
        <p:spPr/>
        <p:txBody>
          <a:bodyPr/>
          <a:lstStyle/>
          <a:p>
            <a:r>
              <a:rPr lang="en-US" dirty="0" err="1"/>
              <a:t>mvTCR’s</a:t>
            </a:r>
            <a:r>
              <a:rPr lang="en-US" dirty="0"/>
              <a:t> joint representation better represents specificity groups then unimodal analyses</a:t>
            </a:r>
          </a:p>
        </p:txBody>
      </p:sp>
      <p:pic>
        <p:nvPicPr>
          <p:cNvPr id="3" name="Picture 2">
            <a:extLst>
              <a:ext uri="{FF2B5EF4-FFF2-40B4-BE49-F238E27FC236}">
                <a16:creationId xmlns:a16="http://schemas.microsoft.com/office/drawing/2014/main" id="{BE01F251-9C99-5F73-C2CC-34DC53B23E67}"/>
              </a:ext>
            </a:extLst>
          </p:cNvPr>
          <p:cNvPicPr>
            <a:picLocks noChangeAspect="1"/>
          </p:cNvPicPr>
          <p:nvPr/>
        </p:nvPicPr>
        <p:blipFill>
          <a:blip r:embed="rId3"/>
          <a:stretch>
            <a:fillRect/>
          </a:stretch>
        </p:blipFill>
        <p:spPr>
          <a:xfrm>
            <a:off x="613046" y="1952860"/>
            <a:ext cx="5515612" cy="3746918"/>
          </a:xfrm>
          <a:prstGeom prst="rect">
            <a:avLst/>
          </a:prstGeom>
        </p:spPr>
      </p:pic>
      <p:pic>
        <p:nvPicPr>
          <p:cNvPr id="7" name="Picture 6">
            <a:extLst>
              <a:ext uri="{FF2B5EF4-FFF2-40B4-BE49-F238E27FC236}">
                <a16:creationId xmlns:a16="http://schemas.microsoft.com/office/drawing/2014/main" id="{7F8B2B49-6865-F2BF-0DA7-A5AD5CACE9A9}"/>
              </a:ext>
            </a:extLst>
          </p:cNvPr>
          <p:cNvPicPr>
            <a:picLocks noChangeAspect="1"/>
          </p:cNvPicPr>
          <p:nvPr/>
        </p:nvPicPr>
        <p:blipFill>
          <a:blip r:embed="rId4"/>
          <a:stretch>
            <a:fillRect/>
          </a:stretch>
        </p:blipFill>
        <p:spPr>
          <a:xfrm>
            <a:off x="6985598" y="1664247"/>
            <a:ext cx="4136709" cy="4126953"/>
          </a:xfrm>
          <a:prstGeom prst="rect">
            <a:avLst/>
          </a:prstGeom>
        </p:spPr>
      </p:pic>
      <p:sp>
        <p:nvSpPr>
          <p:cNvPr id="5" name="TextBox 4">
            <a:extLst>
              <a:ext uri="{FF2B5EF4-FFF2-40B4-BE49-F238E27FC236}">
                <a16:creationId xmlns:a16="http://schemas.microsoft.com/office/drawing/2014/main" id="{E77A24C2-E07A-B695-E411-FB7CFDCBE16C}"/>
              </a:ext>
            </a:extLst>
          </p:cNvPr>
          <p:cNvSpPr txBox="1"/>
          <p:nvPr/>
        </p:nvSpPr>
        <p:spPr>
          <a:xfrm>
            <a:off x="384039" y="5791200"/>
            <a:ext cx="11702142" cy="923330"/>
          </a:xfrm>
          <a:prstGeom prst="rect">
            <a:avLst/>
          </a:prstGeom>
          <a:noFill/>
        </p:spPr>
        <p:txBody>
          <a:bodyPr wrap="square">
            <a:spAutoFit/>
          </a:bodyPr>
          <a:lstStyle/>
          <a:p>
            <a:r>
              <a:rPr lang="en-US" b="1" i="0" u="none" strike="noStrike" dirty="0">
                <a:solidFill>
                  <a:srgbClr val="222222"/>
                </a:solidFill>
                <a:effectLst/>
                <a:latin typeface="Harding"/>
              </a:rPr>
              <a:t>a</a:t>
            </a:r>
            <a:r>
              <a:rPr lang="en-US" b="0" i="0" u="none" strike="noStrike" dirty="0">
                <a:solidFill>
                  <a:srgbClr val="222222"/>
                </a:solidFill>
                <a:effectLst/>
                <a:latin typeface="Harding"/>
              </a:rPr>
              <a:t> UMAP visualizations comparing the embeddings of the unimodal (RNA, TCR) and the multimodal </a:t>
            </a:r>
            <a:r>
              <a:rPr lang="en-US" b="0" i="0" u="none" strike="noStrike" dirty="0" err="1">
                <a:solidFill>
                  <a:srgbClr val="222222"/>
                </a:solidFill>
                <a:effectLst/>
                <a:latin typeface="Harding"/>
              </a:rPr>
              <a:t>mvTCR</a:t>
            </a:r>
            <a:r>
              <a:rPr lang="en-US" b="0" i="0" u="none" strike="noStrike" dirty="0">
                <a:solidFill>
                  <a:srgbClr val="222222"/>
                </a:solidFill>
                <a:effectLst/>
                <a:latin typeface="Harding"/>
              </a:rPr>
              <a:t> models colored by peptide-MHC (</a:t>
            </a:r>
            <a:r>
              <a:rPr lang="en-US" b="0" i="0" u="none" strike="noStrike" dirty="0" err="1">
                <a:solidFill>
                  <a:srgbClr val="222222"/>
                </a:solidFill>
                <a:effectLst/>
                <a:latin typeface="Harding"/>
              </a:rPr>
              <a:t>pMHC</a:t>
            </a:r>
            <a:r>
              <a:rPr lang="en-US" b="0" i="0" u="none" strike="noStrike" dirty="0">
                <a:solidFill>
                  <a:srgbClr val="222222"/>
                </a:solidFill>
                <a:effectLst/>
                <a:latin typeface="Harding"/>
              </a:rPr>
              <a:t>) specificity, donor, and ten largest clonotypes. </a:t>
            </a:r>
            <a:r>
              <a:rPr lang="en-US" b="1" i="0" u="none" strike="noStrike" dirty="0">
                <a:solidFill>
                  <a:srgbClr val="222222"/>
                </a:solidFill>
                <a:effectLst/>
                <a:latin typeface="Harding"/>
              </a:rPr>
              <a:t>B </a:t>
            </a:r>
            <a:r>
              <a:rPr lang="en-US" b="0" i="0" u="none" strike="noStrike" dirty="0">
                <a:solidFill>
                  <a:srgbClr val="222222"/>
                </a:solidFill>
                <a:effectLst/>
                <a:latin typeface="Harding"/>
              </a:rPr>
              <a:t>Comparison of RNA clusters to </a:t>
            </a:r>
            <a:r>
              <a:rPr lang="en-US" b="0" i="0" u="none" strike="noStrike" dirty="0" err="1">
                <a:solidFill>
                  <a:srgbClr val="222222"/>
                </a:solidFill>
                <a:effectLst/>
                <a:latin typeface="Harding"/>
              </a:rPr>
              <a:t>mvTCR</a:t>
            </a:r>
            <a:r>
              <a:rPr lang="en-US" b="0" i="0" u="none" strike="noStrike" dirty="0">
                <a:solidFill>
                  <a:srgbClr val="222222"/>
                </a:solidFill>
                <a:effectLst/>
                <a:latin typeface="Harding"/>
              </a:rPr>
              <a:t> clusters with respect to antigen specificity</a:t>
            </a:r>
            <a:endParaRPr lang="en-US" dirty="0"/>
          </a:p>
        </p:txBody>
      </p:sp>
    </p:spTree>
    <p:extLst>
      <p:ext uri="{BB962C8B-B14F-4D97-AF65-F5344CB8AC3E}">
        <p14:creationId xmlns:p14="http://schemas.microsoft.com/office/powerpoint/2010/main" val="3109849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AECC-C097-C5CE-2126-E376D1AA978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0566E69-4E74-BA69-6014-948729647C56}"/>
              </a:ext>
            </a:extLst>
          </p:cNvPr>
          <p:cNvPicPr>
            <a:picLocks noChangeAspect="1"/>
          </p:cNvPicPr>
          <p:nvPr/>
        </p:nvPicPr>
        <p:blipFill>
          <a:blip r:embed="rId3"/>
          <a:stretch>
            <a:fillRect/>
          </a:stretch>
        </p:blipFill>
        <p:spPr>
          <a:xfrm>
            <a:off x="26521" y="1282009"/>
            <a:ext cx="5794268" cy="5575991"/>
          </a:xfrm>
          <a:prstGeom prst="rect">
            <a:avLst/>
          </a:prstGeom>
        </p:spPr>
      </p:pic>
      <p:sp>
        <p:nvSpPr>
          <p:cNvPr id="2" name="Title 1">
            <a:extLst>
              <a:ext uri="{FF2B5EF4-FFF2-40B4-BE49-F238E27FC236}">
                <a16:creationId xmlns:a16="http://schemas.microsoft.com/office/drawing/2014/main" id="{9AEC333F-343B-84FB-1758-A5E8429E95DB}"/>
              </a:ext>
            </a:extLst>
          </p:cNvPr>
          <p:cNvSpPr>
            <a:spLocks noGrp="1"/>
          </p:cNvSpPr>
          <p:nvPr>
            <p:ph type="title"/>
          </p:nvPr>
        </p:nvSpPr>
        <p:spPr/>
        <p:txBody>
          <a:bodyPr/>
          <a:lstStyle/>
          <a:p>
            <a:r>
              <a:rPr lang="en-US" dirty="0"/>
              <a:t>Contribution of each modality to joint representation varies</a:t>
            </a:r>
          </a:p>
        </p:txBody>
      </p:sp>
      <p:sp>
        <p:nvSpPr>
          <p:cNvPr id="5" name="TextBox 4">
            <a:extLst>
              <a:ext uri="{FF2B5EF4-FFF2-40B4-BE49-F238E27FC236}">
                <a16:creationId xmlns:a16="http://schemas.microsoft.com/office/drawing/2014/main" id="{B7720805-C007-B73E-F1AC-B50F29504E45}"/>
              </a:ext>
            </a:extLst>
          </p:cNvPr>
          <p:cNvSpPr txBox="1"/>
          <p:nvPr/>
        </p:nvSpPr>
        <p:spPr>
          <a:xfrm>
            <a:off x="5820789" y="5147493"/>
            <a:ext cx="6096000" cy="1200329"/>
          </a:xfrm>
          <a:prstGeom prst="rect">
            <a:avLst/>
          </a:prstGeom>
          <a:noFill/>
        </p:spPr>
        <p:txBody>
          <a:bodyPr wrap="square">
            <a:spAutoFit/>
          </a:bodyPr>
          <a:lstStyle/>
          <a:p>
            <a:r>
              <a:rPr lang="en-US" b="1" i="0" u="none" strike="noStrike" dirty="0">
                <a:solidFill>
                  <a:srgbClr val="222222"/>
                </a:solidFill>
                <a:effectLst/>
                <a:latin typeface="Harding"/>
              </a:rPr>
              <a:t>c</a:t>
            </a:r>
            <a:r>
              <a:rPr lang="en-US" b="0" i="0" u="none" strike="noStrike" dirty="0">
                <a:solidFill>
                  <a:srgbClr val="222222"/>
                </a:solidFill>
                <a:effectLst/>
                <a:latin typeface="Harding"/>
              </a:rPr>
              <a:t> UMAP visualization colored by the contribution of TCR sequence information on the joint representation. Values &lt;0.5 represent the dominance of RNA information and values &gt;0.5 the dominance of TCR information. </a:t>
            </a:r>
            <a:endParaRPr lang="en-US" dirty="0"/>
          </a:p>
        </p:txBody>
      </p:sp>
    </p:spTree>
    <p:extLst>
      <p:ext uri="{BB962C8B-B14F-4D97-AF65-F5344CB8AC3E}">
        <p14:creationId xmlns:p14="http://schemas.microsoft.com/office/powerpoint/2010/main" val="2595244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CAAD4-A154-FA77-4C44-D60A99BED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112B3-B1D6-BD82-339E-4A11D5833570}"/>
              </a:ext>
            </a:extLst>
          </p:cNvPr>
          <p:cNvSpPr>
            <a:spLocks noGrp="1"/>
          </p:cNvSpPr>
          <p:nvPr>
            <p:ph type="title"/>
          </p:nvPr>
        </p:nvSpPr>
        <p:spPr/>
        <p:txBody>
          <a:bodyPr/>
          <a:lstStyle/>
          <a:p>
            <a:r>
              <a:rPr lang="en-US" dirty="0"/>
              <a:t>Usually, </a:t>
            </a:r>
            <a:r>
              <a:rPr lang="en-US" dirty="0" err="1"/>
              <a:t>mvTCR</a:t>
            </a:r>
            <a:r>
              <a:rPr lang="en-US" dirty="0"/>
              <a:t> captures antigen-specificity better than unimodal approaches</a:t>
            </a:r>
          </a:p>
        </p:txBody>
      </p:sp>
      <p:pic>
        <p:nvPicPr>
          <p:cNvPr id="3" name="Picture 2">
            <a:extLst>
              <a:ext uri="{FF2B5EF4-FFF2-40B4-BE49-F238E27FC236}">
                <a16:creationId xmlns:a16="http://schemas.microsoft.com/office/drawing/2014/main" id="{4FC4ABDC-C0D8-8517-54E8-2BD64EE70660}"/>
              </a:ext>
            </a:extLst>
          </p:cNvPr>
          <p:cNvPicPr>
            <a:picLocks noChangeAspect="1"/>
          </p:cNvPicPr>
          <p:nvPr/>
        </p:nvPicPr>
        <p:blipFill>
          <a:blip r:embed="rId3"/>
          <a:stretch>
            <a:fillRect/>
          </a:stretch>
        </p:blipFill>
        <p:spPr>
          <a:xfrm>
            <a:off x="319143" y="1804559"/>
            <a:ext cx="11448314" cy="3279069"/>
          </a:xfrm>
          <a:prstGeom prst="rect">
            <a:avLst/>
          </a:prstGeom>
        </p:spPr>
      </p:pic>
      <p:sp>
        <p:nvSpPr>
          <p:cNvPr id="5" name="TextBox 4">
            <a:extLst>
              <a:ext uri="{FF2B5EF4-FFF2-40B4-BE49-F238E27FC236}">
                <a16:creationId xmlns:a16="http://schemas.microsoft.com/office/drawing/2014/main" id="{FCC5AE3F-4EA6-BF10-0677-EE7A38BE1BDA}"/>
              </a:ext>
            </a:extLst>
          </p:cNvPr>
          <p:cNvSpPr txBox="1"/>
          <p:nvPr/>
        </p:nvSpPr>
        <p:spPr>
          <a:xfrm>
            <a:off x="707572" y="5497285"/>
            <a:ext cx="11059885" cy="646331"/>
          </a:xfrm>
          <a:prstGeom prst="rect">
            <a:avLst/>
          </a:prstGeom>
          <a:noFill/>
        </p:spPr>
        <p:txBody>
          <a:bodyPr wrap="square">
            <a:spAutoFit/>
          </a:bodyPr>
          <a:lstStyle/>
          <a:p>
            <a:r>
              <a:rPr lang="en-US" b="1" i="0" u="none" strike="noStrike" dirty="0">
                <a:solidFill>
                  <a:srgbClr val="222222"/>
                </a:solidFill>
                <a:effectLst/>
                <a:latin typeface="Harding"/>
              </a:rPr>
              <a:t>a</a:t>
            </a:r>
            <a:r>
              <a:rPr lang="en-US" b="0" i="0" u="none" strike="noStrike" dirty="0">
                <a:solidFill>
                  <a:srgbClr val="222222"/>
                </a:solidFill>
                <a:effectLst/>
                <a:latin typeface="Harding"/>
              </a:rPr>
              <a:t> Predictions of antigen specificity were made on the 10x Genomics dataset for all donors (10x Full), donors 1-4 separately (D1-D4), and the </a:t>
            </a:r>
            <a:r>
              <a:rPr lang="en-US" b="0" i="0" u="none" strike="noStrike" dirty="0" err="1">
                <a:solidFill>
                  <a:srgbClr val="222222"/>
                </a:solidFill>
                <a:effectLst/>
                <a:latin typeface="Harding"/>
              </a:rPr>
              <a:t>Minervina</a:t>
            </a:r>
            <a:r>
              <a:rPr lang="en-US" b="0" i="0" u="none" strike="noStrike" dirty="0">
                <a:solidFill>
                  <a:srgbClr val="222222"/>
                </a:solidFill>
                <a:effectLst/>
                <a:latin typeface="Harding"/>
              </a:rPr>
              <a:t> dataset. Each score represents the average over five random splits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 5). </a:t>
            </a:r>
            <a:endParaRPr lang="en-US" dirty="0"/>
          </a:p>
        </p:txBody>
      </p:sp>
    </p:spTree>
    <p:extLst>
      <p:ext uri="{BB962C8B-B14F-4D97-AF65-F5344CB8AC3E}">
        <p14:creationId xmlns:p14="http://schemas.microsoft.com/office/powerpoint/2010/main" val="903793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0CBA5-F65D-F5F7-B578-CFA1F1F24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0C30E-DD85-9A89-CFEE-D2D3DEEB4D1F}"/>
              </a:ext>
            </a:extLst>
          </p:cNvPr>
          <p:cNvSpPr>
            <a:spLocks noGrp="1"/>
          </p:cNvSpPr>
          <p:nvPr>
            <p:ph type="title"/>
          </p:nvPr>
        </p:nvSpPr>
        <p:spPr/>
        <p:txBody>
          <a:bodyPr/>
          <a:lstStyle/>
          <a:p>
            <a:r>
              <a:rPr lang="en-US" dirty="0"/>
              <a:t>Using </a:t>
            </a:r>
            <a:r>
              <a:rPr lang="en-US" dirty="0" err="1"/>
              <a:t>mvTCR</a:t>
            </a:r>
            <a:endParaRPr lang="en-US" dirty="0"/>
          </a:p>
        </p:txBody>
      </p:sp>
      <p:pic>
        <p:nvPicPr>
          <p:cNvPr id="4" name="Picture 3">
            <a:extLst>
              <a:ext uri="{FF2B5EF4-FFF2-40B4-BE49-F238E27FC236}">
                <a16:creationId xmlns:a16="http://schemas.microsoft.com/office/drawing/2014/main" id="{955B8332-A62E-DB41-CEA0-0196E88F03E5}"/>
              </a:ext>
            </a:extLst>
          </p:cNvPr>
          <p:cNvPicPr>
            <a:picLocks noChangeAspect="1"/>
          </p:cNvPicPr>
          <p:nvPr/>
        </p:nvPicPr>
        <p:blipFill>
          <a:blip r:embed="rId3"/>
          <a:stretch>
            <a:fillRect/>
          </a:stretch>
        </p:blipFill>
        <p:spPr>
          <a:xfrm>
            <a:off x="0" y="1569308"/>
            <a:ext cx="5991244" cy="5278653"/>
          </a:xfrm>
          <a:prstGeom prst="rect">
            <a:avLst/>
          </a:prstGeom>
        </p:spPr>
      </p:pic>
      <p:pic>
        <p:nvPicPr>
          <p:cNvPr id="5" name="Picture 4">
            <a:extLst>
              <a:ext uri="{FF2B5EF4-FFF2-40B4-BE49-F238E27FC236}">
                <a16:creationId xmlns:a16="http://schemas.microsoft.com/office/drawing/2014/main" id="{4CB53DE0-A73B-2892-8739-4AD0D38C61CF}"/>
              </a:ext>
            </a:extLst>
          </p:cNvPr>
          <p:cNvPicPr>
            <a:picLocks noChangeAspect="1"/>
          </p:cNvPicPr>
          <p:nvPr/>
        </p:nvPicPr>
        <p:blipFill>
          <a:blip r:embed="rId4"/>
          <a:stretch>
            <a:fillRect/>
          </a:stretch>
        </p:blipFill>
        <p:spPr>
          <a:xfrm>
            <a:off x="5991244" y="1569308"/>
            <a:ext cx="6200756" cy="1328733"/>
          </a:xfrm>
          <a:prstGeom prst="rect">
            <a:avLst/>
          </a:prstGeom>
        </p:spPr>
      </p:pic>
    </p:spTree>
    <p:extLst>
      <p:ext uri="{BB962C8B-B14F-4D97-AF65-F5344CB8AC3E}">
        <p14:creationId xmlns:p14="http://schemas.microsoft.com/office/powerpoint/2010/main" val="2965385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15354</TotalTime>
  <Words>2093</Words>
  <Application>Microsoft Macintosh PowerPoint</Application>
  <PresentationFormat>Widescreen</PresentationFormat>
  <Paragraphs>125</Paragraphs>
  <Slides>16</Slides>
  <Notes>16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vt:i4>
      </vt:variant>
    </vt:vector>
  </HeadingPairs>
  <TitlesOfParts>
    <vt:vector size="32" baseType="lpstr">
      <vt:lpstr>AdvOT3d287b35.B</vt:lpstr>
      <vt:lpstr>AdvOTcc1f6510.I</vt:lpstr>
      <vt:lpstr>AdvOTdd63dae3</vt:lpstr>
      <vt:lpstr>AdvOTdd63dae3+20</vt:lpstr>
      <vt:lpstr>AdvOTdd63dae3+fb</vt:lpstr>
      <vt:lpstr>AdvP4C4E74</vt:lpstr>
      <vt:lpstr>Arial</vt:lpstr>
      <vt:lpstr>Calibri</vt:lpstr>
      <vt:lpstr>Calibri Light</vt:lpstr>
      <vt:lpstr>Cambria</vt:lpstr>
      <vt:lpstr>Harding</vt:lpstr>
      <vt:lpstr>Menlo</vt:lpstr>
      <vt:lpstr>Merriweather</vt:lpstr>
      <vt:lpstr>Open Sans</vt:lpstr>
      <vt:lpstr>Wingdings</vt:lpstr>
      <vt:lpstr>Office Theme</vt:lpstr>
      <vt:lpstr>Journal club</vt:lpstr>
      <vt:lpstr>Clonotypes are often similar phenotypically</vt:lpstr>
      <vt:lpstr>TCRs with similar sequences often bind same epitope, but dissimilar TCRs may bind same epitope (distinct binding mode)</vt:lpstr>
      <vt:lpstr>Previous methods relied on correlations between unimodal analyses or were only at clonotype level</vt:lpstr>
      <vt:lpstr>mvTCR: a multi-view deep learning generative model for integrating TCR and transcriptome</vt:lpstr>
      <vt:lpstr>mvTCR’s joint representation better represents specificity groups then unimodal analyses</vt:lpstr>
      <vt:lpstr>Contribution of each modality to joint representation varies</vt:lpstr>
      <vt:lpstr>Usually, mvTCR captures antigen-specificity better than unimodal approaches</vt:lpstr>
      <vt:lpstr>Using mvTCR</vt:lpstr>
      <vt:lpstr>Extra slides</vt:lpstr>
      <vt:lpstr>Methods</vt:lpstr>
      <vt:lpstr>Methods</vt:lpstr>
      <vt:lpstr>RNA (Seurat) vs. RNA+TCR (mvTCR) UMAPs: patient ID</vt:lpstr>
      <vt:lpstr>RNA (Seurat) vs. RNA+TCR (mvTCR) UMAPs: cell type</vt:lpstr>
      <vt:lpstr>RNA (Seurat) vs. RNA+TCR (mvTCR) UMAPs: irAE status</vt:lpstr>
      <vt:lpstr>RNA+TCR (mvTCR) UMAP: clonotype 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2977</cp:revision>
  <dcterms:created xsi:type="dcterms:W3CDTF">2023-09-15T17:40:02Z</dcterms:created>
  <dcterms:modified xsi:type="dcterms:W3CDTF">2024-09-03T16:58:53Z</dcterms:modified>
</cp:coreProperties>
</file>